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5143500" cx="9144000"/>
  <p:notesSz cx="6858000" cy="9144000"/>
  <p:embeddedFontLst>
    <p:embeddedFont>
      <p:font typeface="Proxima Nova"/>
      <p:regular r:id="rId56"/>
      <p:bold r:id="rId57"/>
      <p:italic r:id="rId58"/>
      <p:boldItalic r:id="rId59"/>
    </p:embeddedFont>
    <p:embeddedFont>
      <p:font typeface="Roboto"/>
      <p:regular r:id="rId60"/>
      <p:bold r:id="rId61"/>
      <p:italic r:id="rId62"/>
      <p:boldItalic r:id="rId63"/>
    </p:embeddedFont>
    <p:embeddedFont>
      <p:font typeface="Caveat"/>
      <p:regular r:id="rId64"/>
      <p:bold r:id="rId65"/>
    </p:embeddedFont>
    <p:embeddedFont>
      <p:font typeface="Roboto Mono"/>
      <p:regular r:id="rId66"/>
      <p:bold r:id="rId67"/>
      <p:italic r:id="rId68"/>
      <p:boldItalic r:id="rId69"/>
    </p:embeddedFont>
    <p:embeddedFont>
      <p:font typeface="Comfortaa"/>
      <p:regular r:id="rId70"/>
      <p:bold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Comfortaa-bold.fntdata"/><Relationship Id="rId70" Type="http://schemas.openxmlformats.org/officeDocument/2006/relationships/font" Target="fonts/Comfortaa-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italic.fntdata"/><Relationship Id="rId61" Type="http://schemas.openxmlformats.org/officeDocument/2006/relationships/font" Target="fonts/Roboto-bold.fntdata"/><Relationship Id="rId20" Type="http://schemas.openxmlformats.org/officeDocument/2006/relationships/slide" Target="slides/slide14.xml"/><Relationship Id="rId64" Type="http://schemas.openxmlformats.org/officeDocument/2006/relationships/font" Target="fonts/Caveat-regular.fntdata"/><Relationship Id="rId63" Type="http://schemas.openxmlformats.org/officeDocument/2006/relationships/font" Target="fonts/Roboto-boldItalic.fntdata"/><Relationship Id="rId22" Type="http://schemas.openxmlformats.org/officeDocument/2006/relationships/slide" Target="slides/slide16.xml"/><Relationship Id="rId66" Type="http://schemas.openxmlformats.org/officeDocument/2006/relationships/font" Target="fonts/RobotoMono-regular.fntdata"/><Relationship Id="rId21" Type="http://schemas.openxmlformats.org/officeDocument/2006/relationships/slide" Target="slides/slide15.xml"/><Relationship Id="rId65" Type="http://schemas.openxmlformats.org/officeDocument/2006/relationships/font" Target="fonts/Caveat-bold.fntdata"/><Relationship Id="rId24" Type="http://schemas.openxmlformats.org/officeDocument/2006/relationships/slide" Target="slides/slide18.xml"/><Relationship Id="rId68" Type="http://schemas.openxmlformats.org/officeDocument/2006/relationships/font" Target="fonts/RobotoMono-italic.fntdata"/><Relationship Id="rId23" Type="http://schemas.openxmlformats.org/officeDocument/2006/relationships/slide" Target="slides/slide17.xml"/><Relationship Id="rId67" Type="http://schemas.openxmlformats.org/officeDocument/2006/relationships/font" Target="fonts/RobotoMono-bold.fntdata"/><Relationship Id="rId60" Type="http://schemas.openxmlformats.org/officeDocument/2006/relationships/font" Target="fonts/Roboto-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ono-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ProximaNova-bold.fntdata"/><Relationship Id="rId12" Type="http://schemas.openxmlformats.org/officeDocument/2006/relationships/slide" Target="slides/slide6.xml"/><Relationship Id="rId56" Type="http://schemas.openxmlformats.org/officeDocument/2006/relationships/font" Target="fonts/ProximaNova-regular.fntdata"/><Relationship Id="rId15" Type="http://schemas.openxmlformats.org/officeDocument/2006/relationships/slide" Target="slides/slide9.xml"/><Relationship Id="rId59" Type="http://schemas.openxmlformats.org/officeDocument/2006/relationships/font" Target="fonts/ProximaNova-boldItalic.fntdata"/><Relationship Id="rId14" Type="http://schemas.openxmlformats.org/officeDocument/2006/relationships/slide" Target="slides/slide8.xml"/><Relationship Id="rId58" Type="http://schemas.openxmlformats.org/officeDocument/2006/relationships/font" Target="fonts/ProximaNova-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dtrak.co.uk/blog/the-ultimate-css-selectors-cheatsheet" TargetMode="Externa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e1b30c1b97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e1b30c1b97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e1b30c1b97_0_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e1b30c1b97_0_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e1b30c1b97_0_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e1b30c1b97_0_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e1b30c1b97_0_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e1b30c1b97_0_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e3b36dd1a8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e3b36dd1a8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e3b36dd1a8_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e3b36dd1a8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e3b36dd1a8_1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e3b36dd1a8_1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e3b36dd1a8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e3b36dd1a8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e3b36dd1a8_1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e3b36dd1a8_1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e3b36dd1a8_1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e3b36dd1a8_1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e3b36dd1a8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e3b36dd1a8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e1b30c1b97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e1b30c1b97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e3b36dd1a8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e3b36dd1a8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e3c4dd79a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e3c4dd79a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e3b36dd1a8_1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e3b36dd1a8_1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e3b36dd1a8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e3b36dd1a8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e3b36dd1a8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e3b36dd1a8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e1b30c1b97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e1b30c1b97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172B4D"/>
                </a:solidFill>
                <a:highlight>
                  <a:srgbClr val="F4F5F7"/>
                </a:highlight>
                <a:latin typeface="Roboto Mono"/>
                <a:ea typeface="Roboto Mono"/>
                <a:cs typeface="Roboto Mono"/>
                <a:sym typeface="Roboto Mono"/>
              </a:rPr>
              <a:t>box-sizing: content-box|border-box|initial|inherit</a:t>
            </a:r>
            <a:r>
              <a:rPr lang="en" sz="1050">
                <a:solidFill>
                  <a:srgbClr val="172B4D"/>
                </a:solidFill>
                <a:highlight>
                  <a:srgbClr val="FFFFFF"/>
                </a:highlight>
                <a:latin typeface="Roboto"/>
                <a:ea typeface="Roboto"/>
                <a:cs typeface="Roboto"/>
                <a:sym typeface="Roboto"/>
              </a:rPr>
              <a:t> tells the browser what sizing properties it should include.</a:t>
            </a:r>
            <a:endParaRPr b="1"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e1b30c1b97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e1b30c1b97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e1b30c1b97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e1b30c1b97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e1b30c1b97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e1b30c1b97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e1b30c1b97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e1b30c1b97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2100"/>
              </a:spcBef>
              <a:spcAft>
                <a:spcPts val="0"/>
              </a:spcAft>
              <a:buClr>
                <a:srgbClr val="172B4D"/>
              </a:buClr>
              <a:buSzPts val="1050"/>
              <a:buFont typeface="Roboto"/>
              <a:buChar char="●"/>
            </a:pPr>
            <a:r>
              <a:rPr b="1" lang="en" sz="1050">
                <a:solidFill>
                  <a:srgbClr val="172B4D"/>
                </a:solidFill>
                <a:highlight>
                  <a:srgbClr val="FFFFFF"/>
                </a:highlight>
                <a:latin typeface="Roboto"/>
                <a:ea typeface="Roboto"/>
                <a:cs typeface="Roboto"/>
                <a:sym typeface="Roboto"/>
              </a:rPr>
              <a:t>inline</a:t>
            </a:r>
            <a:r>
              <a:rPr lang="en" sz="1050">
                <a:solidFill>
                  <a:srgbClr val="172B4D"/>
                </a:solidFill>
                <a:highlight>
                  <a:srgbClr val="FFFFFF"/>
                </a:highlight>
                <a:latin typeface="Roboto"/>
                <a:ea typeface="Roboto"/>
                <a:cs typeface="Roboto"/>
                <a:sym typeface="Roboto"/>
              </a:rPr>
              <a:t> is the default value for elements like </a:t>
            </a:r>
            <a:r>
              <a:rPr lang="en" sz="900">
                <a:solidFill>
                  <a:srgbClr val="172B4D"/>
                </a:solidFill>
                <a:highlight>
                  <a:srgbClr val="F4F5F7"/>
                </a:highlight>
                <a:latin typeface="Roboto Mono"/>
                <a:ea typeface="Roboto Mono"/>
                <a:cs typeface="Roboto Mono"/>
                <a:sym typeface="Roboto Mono"/>
              </a:rPr>
              <a:t>&lt;span&gt;</a:t>
            </a:r>
            <a:r>
              <a:rPr lang="en" sz="1050">
                <a:solidFill>
                  <a:srgbClr val="172B4D"/>
                </a:solidFill>
                <a:highlight>
                  <a:srgbClr val="FFFFFF"/>
                </a:highlight>
                <a:latin typeface="Roboto"/>
                <a:ea typeface="Roboto"/>
                <a:cs typeface="Roboto"/>
                <a:sym typeface="Roboto"/>
              </a:rPr>
              <a:t> and </a:t>
            </a:r>
            <a:r>
              <a:rPr lang="en" sz="900">
                <a:solidFill>
                  <a:srgbClr val="172B4D"/>
                </a:solidFill>
                <a:highlight>
                  <a:srgbClr val="F4F5F7"/>
                </a:highlight>
                <a:latin typeface="Roboto Mono"/>
                <a:ea typeface="Roboto Mono"/>
                <a:cs typeface="Roboto Mono"/>
                <a:sym typeface="Roboto Mono"/>
              </a:rPr>
              <a:t>&lt;em&gt;</a:t>
            </a:r>
            <a:r>
              <a:rPr lang="en" sz="1050">
                <a:solidFill>
                  <a:srgbClr val="172B4D"/>
                </a:solidFill>
                <a:highlight>
                  <a:srgbClr val="FFFFFF"/>
                </a:highlight>
                <a:latin typeface="Roboto"/>
                <a:ea typeface="Roboto"/>
                <a:cs typeface="Roboto"/>
                <a:sym typeface="Roboto"/>
              </a:rPr>
              <a:t>.</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It </a:t>
            </a:r>
            <a:r>
              <a:rPr b="1" lang="en" sz="1050">
                <a:solidFill>
                  <a:srgbClr val="172B4D"/>
                </a:solidFill>
                <a:highlight>
                  <a:srgbClr val="FFFFFF"/>
                </a:highlight>
                <a:latin typeface="Roboto"/>
                <a:ea typeface="Roboto"/>
                <a:cs typeface="Roboto"/>
                <a:sym typeface="Roboto"/>
              </a:rPr>
              <a:t>accepts margin and padding</a:t>
            </a:r>
            <a:r>
              <a:rPr lang="en" sz="1050">
                <a:solidFill>
                  <a:srgbClr val="172B4D"/>
                </a:solidFill>
                <a:highlight>
                  <a:srgbClr val="FFFFFF"/>
                </a:highlight>
                <a:latin typeface="Roboto"/>
                <a:ea typeface="Roboto"/>
                <a:cs typeface="Roboto"/>
                <a:sym typeface="Roboto"/>
              </a:rPr>
              <a:t> while ignoring height and width.</a:t>
            </a:r>
            <a:endParaRPr sz="1050">
              <a:solidFill>
                <a:srgbClr val="172B4D"/>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900">
              <a:solidFill>
                <a:srgbClr val="172B4D"/>
              </a:solidFill>
              <a:highlight>
                <a:srgbClr val="F4F5F7"/>
              </a:highlight>
              <a:latin typeface="Roboto Mono"/>
              <a:ea typeface="Roboto Mono"/>
              <a:cs typeface="Roboto Mono"/>
              <a:sym typeface="Roboto Mon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e1b30c1b97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e1b30c1b97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172B4D"/>
                </a:solidFill>
                <a:highlight>
                  <a:srgbClr val="FFFFFF"/>
                </a:highlight>
                <a:latin typeface="Roboto"/>
                <a:ea typeface="Roboto"/>
                <a:cs typeface="Roboto"/>
                <a:sym typeface="Roboto"/>
              </a:rPr>
              <a:t>Review the hierarchical nature of an HTML Document, including parents, descendants, and siblings.</a:t>
            </a:r>
            <a:endParaRPr b="1"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e1b30c1b97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e1b30c1b97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900">
              <a:solidFill>
                <a:srgbClr val="172B4D"/>
              </a:solidFill>
              <a:highlight>
                <a:srgbClr val="F4F5F7"/>
              </a:highlight>
              <a:latin typeface="Roboto Mono"/>
              <a:ea typeface="Roboto Mono"/>
              <a:cs typeface="Roboto Mono"/>
              <a:sym typeface="Roboto Mono"/>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e1b30c1b97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e1b30c1b97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e3c4dd79a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e3c4dd79a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172B4D"/>
                </a:solidFill>
                <a:highlight>
                  <a:srgbClr val="F4F5F7"/>
                </a:highlight>
                <a:latin typeface="Roboto Mono"/>
                <a:ea typeface="Roboto Mono"/>
                <a:cs typeface="Roboto Mono"/>
                <a:sym typeface="Roboto Mono"/>
              </a:rPr>
              <a:t>box-sizing: content-box|border-box|initial|inherit</a:t>
            </a:r>
            <a:r>
              <a:rPr lang="en" sz="1050">
                <a:solidFill>
                  <a:srgbClr val="172B4D"/>
                </a:solidFill>
                <a:highlight>
                  <a:srgbClr val="FFFFFF"/>
                </a:highlight>
                <a:latin typeface="Roboto"/>
                <a:ea typeface="Roboto"/>
                <a:cs typeface="Roboto"/>
                <a:sym typeface="Roboto"/>
              </a:rPr>
              <a:t> tells the browser what sizing properties it should include.</a:t>
            </a:r>
            <a:endParaRPr b="1"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e3c4dd79a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e3c4dd79a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172B4D"/>
                </a:solidFill>
                <a:highlight>
                  <a:srgbClr val="F4F5F7"/>
                </a:highlight>
                <a:latin typeface="Roboto Mono"/>
                <a:ea typeface="Roboto Mono"/>
                <a:cs typeface="Roboto Mono"/>
                <a:sym typeface="Roboto Mono"/>
              </a:rPr>
              <a:t>box-sizing: content-box|border-box|initial|inherit</a:t>
            </a:r>
            <a:r>
              <a:rPr lang="en" sz="1050">
                <a:solidFill>
                  <a:srgbClr val="172B4D"/>
                </a:solidFill>
                <a:highlight>
                  <a:srgbClr val="FFFFFF"/>
                </a:highlight>
                <a:latin typeface="Roboto"/>
                <a:ea typeface="Roboto"/>
                <a:cs typeface="Roboto"/>
                <a:sym typeface="Roboto"/>
              </a:rPr>
              <a:t> tells the browser what sizing properties it should include.</a:t>
            </a:r>
            <a:endParaRPr b="1"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e3b36dd1a8_1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e3b36dd1a8_1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e3b36dd1a8_1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e3b36dd1a8_1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e1b30c1b97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e1b30c1b97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e1b30c1b97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e1b30c1b97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180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The </a:t>
            </a:r>
            <a:r>
              <a:rPr b="1" lang="en" sz="1050">
                <a:solidFill>
                  <a:srgbClr val="172B4D"/>
                </a:solidFill>
                <a:highlight>
                  <a:srgbClr val="FFFFFF"/>
                </a:highlight>
                <a:latin typeface="Roboto"/>
                <a:ea typeface="Roboto"/>
                <a:cs typeface="Roboto"/>
                <a:sym typeface="Roboto"/>
              </a:rPr>
              <a:t>normal flow</a:t>
            </a:r>
            <a:r>
              <a:rPr lang="en" sz="1050">
                <a:solidFill>
                  <a:srgbClr val="172B4D"/>
                </a:solidFill>
                <a:highlight>
                  <a:srgbClr val="FFFFFF"/>
                </a:highlight>
                <a:latin typeface="Roboto"/>
                <a:ea typeface="Roboto"/>
                <a:cs typeface="Roboto"/>
                <a:sym typeface="Roboto"/>
              </a:rPr>
              <a:t> of a page is for elements to appear left to right and top to bottom based on the order in which they appear in the HTML document and the rules of block and inline display.</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b="1" lang="en" sz="1050">
                <a:solidFill>
                  <a:srgbClr val="172B4D"/>
                </a:solidFill>
                <a:highlight>
                  <a:srgbClr val="FFFFFF"/>
                </a:highlight>
                <a:latin typeface="Roboto"/>
                <a:ea typeface="Roboto"/>
                <a:cs typeface="Roboto"/>
                <a:sym typeface="Roboto"/>
              </a:rPr>
              <a:t>Static</a:t>
            </a:r>
            <a:r>
              <a:rPr lang="en" sz="1050">
                <a:solidFill>
                  <a:srgbClr val="172B4D"/>
                </a:solidFill>
                <a:highlight>
                  <a:srgbClr val="FFFFFF"/>
                </a:highlight>
                <a:latin typeface="Roboto"/>
                <a:ea typeface="Roboto"/>
                <a:cs typeface="Roboto"/>
                <a:sym typeface="Roboto"/>
              </a:rPr>
              <a:t> position by default means the element </a:t>
            </a:r>
            <a:r>
              <a:rPr b="1" lang="en" sz="1050">
                <a:solidFill>
                  <a:srgbClr val="172B4D"/>
                </a:solidFill>
                <a:highlight>
                  <a:srgbClr val="FFFFFF"/>
                </a:highlight>
                <a:latin typeface="Roboto"/>
                <a:ea typeface="Roboto"/>
                <a:cs typeface="Roboto"/>
                <a:sym typeface="Roboto"/>
              </a:rPr>
              <a:t>conforms to normal flow</a:t>
            </a:r>
            <a:r>
              <a:rPr lang="en" sz="1050">
                <a:solidFill>
                  <a:srgbClr val="172B4D"/>
                </a:solidFill>
                <a:highlight>
                  <a:srgbClr val="FFFFFF"/>
                </a:highlight>
                <a:latin typeface="Roboto"/>
                <a:ea typeface="Roboto"/>
                <a:cs typeface="Roboto"/>
                <a:sym typeface="Roboto"/>
              </a:rPr>
              <a:t>.</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b="1" lang="en" sz="1050">
                <a:solidFill>
                  <a:srgbClr val="172B4D"/>
                </a:solidFill>
                <a:highlight>
                  <a:srgbClr val="FFFFFF"/>
                </a:highlight>
                <a:latin typeface="Roboto"/>
                <a:ea typeface="Roboto"/>
                <a:cs typeface="Roboto"/>
                <a:sym typeface="Roboto"/>
              </a:rPr>
              <a:t>Relative</a:t>
            </a:r>
            <a:r>
              <a:rPr lang="en" sz="1050">
                <a:solidFill>
                  <a:srgbClr val="172B4D"/>
                </a:solidFill>
                <a:highlight>
                  <a:srgbClr val="FFFFFF"/>
                </a:highlight>
                <a:latin typeface="Roboto"/>
                <a:ea typeface="Roboto"/>
                <a:cs typeface="Roboto"/>
                <a:sym typeface="Roboto"/>
              </a:rPr>
              <a:t> position means </a:t>
            </a:r>
            <a:r>
              <a:rPr b="1" lang="en" sz="1050">
                <a:solidFill>
                  <a:srgbClr val="172B4D"/>
                </a:solidFill>
                <a:highlight>
                  <a:srgbClr val="FFFFFF"/>
                </a:highlight>
                <a:latin typeface="Roboto"/>
                <a:ea typeface="Roboto"/>
                <a:cs typeface="Roboto"/>
                <a:sym typeface="Roboto"/>
              </a:rPr>
              <a:t>relative to where it would otherwise be positioned in the normal flow</a:t>
            </a:r>
            <a:r>
              <a:rPr lang="en" sz="1050">
                <a:solidFill>
                  <a:srgbClr val="172B4D"/>
                </a:solidFill>
                <a:highlight>
                  <a:srgbClr val="FFFFFF"/>
                </a:highlight>
                <a:latin typeface="Roboto"/>
                <a:ea typeface="Roboto"/>
                <a:cs typeface="Roboto"/>
                <a:sym typeface="Roboto"/>
              </a:rPr>
              <a:t>.</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You can set the </a:t>
            </a:r>
            <a:r>
              <a:rPr i="1" lang="en" sz="1050">
                <a:solidFill>
                  <a:srgbClr val="172B4D"/>
                </a:solidFill>
                <a:highlight>
                  <a:srgbClr val="FFFFFF"/>
                </a:highlight>
                <a:latin typeface="Roboto"/>
                <a:ea typeface="Roboto"/>
                <a:cs typeface="Roboto"/>
                <a:sym typeface="Roboto"/>
              </a:rPr>
              <a:t>top, right, bottom, and left</a:t>
            </a:r>
            <a:r>
              <a:rPr lang="en" sz="1050">
                <a:solidFill>
                  <a:srgbClr val="172B4D"/>
                </a:solidFill>
                <a:highlight>
                  <a:srgbClr val="FFFFFF"/>
                </a:highlight>
                <a:latin typeface="Roboto"/>
                <a:ea typeface="Roboto"/>
                <a:cs typeface="Roboto"/>
                <a:sym typeface="Roboto"/>
              </a:rPr>
              <a:t> positioning attributes.</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b="1" lang="en" sz="1050">
                <a:solidFill>
                  <a:srgbClr val="172B4D"/>
                </a:solidFill>
                <a:highlight>
                  <a:srgbClr val="FFFFFF"/>
                </a:highlight>
                <a:latin typeface="Roboto"/>
                <a:ea typeface="Roboto"/>
                <a:cs typeface="Roboto"/>
                <a:sym typeface="Roboto"/>
              </a:rPr>
              <a:t>Absolute</a:t>
            </a:r>
            <a:r>
              <a:rPr lang="en" sz="1050">
                <a:solidFill>
                  <a:srgbClr val="172B4D"/>
                </a:solidFill>
                <a:highlight>
                  <a:srgbClr val="FFFFFF"/>
                </a:highlight>
                <a:latin typeface="Roboto"/>
                <a:ea typeface="Roboto"/>
                <a:cs typeface="Roboto"/>
                <a:sym typeface="Roboto"/>
              </a:rPr>
              <a:t> position places the element relative to the parent ancestor—that is, the containing element—</a:t>
            </a:r>
            <a:r>
              <a:rPr b="1" lang="en" sz="1050">
                <a:solidFill>
                  <a:srgbClr val="172B4D"/>
                </a:solidFill>
                <a:highlight>
                  <a:srgbClr val="FFFFFF"/>
                </a:highlight>
                <a:latin typeface="Roboto"/>
                <a:ea typeface="Roboto"/>
                <a:cs typeface="Roboto"/>
                <a:sym typeface="Roboto"/>
              </a:rPr>
              <a:t>exactly where you specify</a:t>
            </a:r>
            <a:r>
              <a:rPr lang="en" sz="1050">
                <a:solidFill>
                  <a:srgbClr val="172B4D"/>
                </a:solidFill>
                <a:highlight>
                  <a:srgbClr val="FFFFFF"/>
                </a:highlight>
                <a:latin typeface="Roboto"/>
                <a:ea typeface="Roboto"/>
                <a:cs typeface="Roboto"/>
                <a:sym typeface="Roboto"/>
              </a:rPr>
              <a:t>.</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These elements are removed from the flow of the page.</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Setting both </a:t>
            </a:r>
            <a:r>
              <a:rPr i="1" lang="en" sz="1050">
                <a:solidFill>
                  <a:srgbClr val="172B4D"/>
                </a:solidFill>
                <a:highlight>
                  <a:srgbClr val="FFFFFF"/>
                </a:highlight>
                <a:latin typeface="Roboto"/>
                <a:ea typeface="Roboto"/>
                <a:cs typeface="Roboto"/>
                <a:sym typeface="Roboto"/>
              </a:rPr>
              <a:t>top</a:t>
            </a:r>
            <a:r>
              <a:rPr lang="en" sz="1050">
                <a:solidFill>
                  <a:srgbClr val="172B4D"/>
                </a:solidFill>
                <a:highlight>
                  <a:srgbClr val="FFFFFF"/>
                </a:highlight>
                <a:latin typeface="Roboto"/>
                <a:ea typeface="Roboto"/>
                <a:cs typeface="Roboto"/>
                <a:sym typeface="Roboto"/>
              </a:rPr>
              <a:t> and </a:t>
            </a:r>
            <a:r>
              <a:rPr i="1" lang="en" sz="1050">
                <a:solidFill>
                  <a:srgbClr val="172B4D"/>
                </a:solidFill>
                <a:highlight>
                  <a:srgbClr val="FFFFFF"/>
                </a:highlight>
                <a:latin typeface="Roboto"/>
                <a:ea typeface="Roboto"/>
                <a:cs typeface="Roboto"/>
                <a:sym typeface="Roboto"/>
              </a:rPr>
              <a:t>bottom</a:t>
            </a:r>
            <a:r>
              <a:rPr lang="en" sz="1050">
                <a:solidFill>
                  <a:srgbClr val="172B4D"/>
                </a:solidFill>
                <a:highlight>
                  <a:srgbClr val="FFFFFF"/>
                </a:highlight>
                <a:latin typeface="Roboto"/>
                <a:ea typeface="Roboto"/>
                <a:cs typeface="Roboto"/>
                <a:sym typeface="Roboto"/>
              </a:rPr>
              <a:t>, or both </a:t>
            </a:r>
            <a:r>
              <a:rPr i="1" lang="en" sz="1050">
                <a:solidFill>
                  <a:srgbClr val="172B4D"/>
                </a:solidFill>
                <a:highlight>
                  <a:srgbClr val="FFFFFF"/>
                </a:highlight>
                <a:latin typeface="Roboto"/>
                <a:ea typeface="Roboto"/>
                <a:cs typeface="Roboto"/>
                <a:sym typeface="Roboto"/>
              </a:rPr>
              <a:t>left</a:t>
            </a:r>
            <a:r>
              <a:rPr lang="en" sz="1050">
                <a:solidFill>
                  <a:srgbClr val="172B4D"/>
                </a:solidFill>
                <a:highlight>
                  <a:srgbClr val="FFFFFF"/>
                </a:highlight>
                <a:latin typeface="Roboto"/>
                <a:ea typeface="Roboto"/>
                <a:cs typeface="Roboto"/>
                <a:sym typeface="Roboto"/>
              </a:rPr>
              <a:t> and </a:t>
            </a:r>
            <a:r>
              <a:rPr i="1" lang="en" sz="1050">
                <a:solidFill>
                  <a:srgbClr val="172B4D"/>
                </a:solidFill>
                <a:highlight>
                  <a:srgbClr val="FFFFFF"/>
                </a:highlight>
                <a:latin typeface="Roboto"/>
                <a:ea typeface="Roboto"/>
                <a:cs typeface="Roboto"/>
                <a:sym typeface="Roboto"/>
              </a:rPr>
              <a:t>right</a:t>
            </a:r>
            <a:r>
              <a:rPr lang="en" sz="1050">
                <a:solidFill>
                  <a:srgbClr val="172B4D"/>
                </a:solidFill>
                <a:highlight>
                  <a:srgbClr val="FFFFFF"/>
                </a:highlight>
                <a:latin typeface="Roboto"/>
                <a:ea typeface="Roboto"/>
                <a:cs typeface="Roboto"/>
                <a:sym typeface="Roboto"/>
              </a:rPr>
              <a:t> allows you to "stretch" an element's dimensions.</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b="1" lang="en" sz="1050">
                <a:solidFill>
                  <a:srgbClr val="172B4D"/>
                </a:solidFill>
                <a:highlight>
                  <a:srgbClr val="FFFFFF"/>
                </a:highlight>
                <a:latin typeface="Roboto"/>
                <a:ea typeface="Roboto"/>
                <a:cs typeface="Roboto"/>
                <a:sym typeface="Roboto"/>
              </a:rPr>
              <a:t>Fixed</a:t>
            </a:r>
            <a:r>
              <a:rPr lang="en" sz="1050">
                <a:solidFill>
                  <a:srgbClr val="172B4D"/>
                </a:solidFill>
                <a:highlight>
                  <a:srgbClr val="FFFFFF"/>
                </a:highlight>
                <a:latin typeface="Roboto"/>
                <a:ea typeface="Roboto"/>
                <a:cs typeface="Roboto"/>
                <a:sym typeface="Roboto"/>
              </a:rPr>
              <a:t> position is </a:t>
            </a:r>
            <a:r>
              <a:rPr b="1" lang="en" sz="1050">
                <a:solidFill>
                  <a:srgbClr val="172B4D"/>
                </a:solidFill>
                <a:highlight>
                  <a:srgbClr val="FFFFFF"/>
                </a:highlight>
                <a:latin typeface="Roboto"/>
                <a:ea typeface="Roboto"/>
                <a:cs typeface="Roboto"/>
                <a:sym typeface="Roboto"/>
              </a:rPr>
              <a:t>relative to the browser window</a:t>
            </a:r>
            <a:r>
              <a:rPr lang="en" sz="1050">
                <a:solidFill>
                  <a:srgbClr val="172B4D"/>
                </a:solidFill>
                <a:highlight>
                  <a:srgbClr val="FFFFFF"/>
                </a:highlight>
                <a:latin typeface="Roboto"/>
                <a:ea typeface="Roboto"/>
                <a:cs typeface="Roboto"/>
                <a:sym typeface="Roboto"/>
              </a:rPr>
              <a:t> and does not scroll with the page.</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You can set the </a:t>
            </a:r>
            <a:r>
              <a:rPr i="1" lang="en" sz="1050">
                <a:solidFill>
                  <a:srgbClr val="172B4D"/>
                </a:solidFill>
                <a:highlight>
                  <a:srgbClr val="FFFFFF"/>
                </a:highlight>
                <a:latin typeface="Roboto"/>
                <a:ea typeface="Roboto"/>
                <a:cs typeface="Roboto"/>
                <a:sym typeface="Roboto"/>
              </a:rPr>
              <a:t>top, right, bottom, and left</a:t>
            </a:r>
            <a:r>
              <a:rPr lang="en" sz="1050">
                <a:solidFill>
                  <a:srgbClr val="172B4D"/>
                </a:solidFill>
                <a:highlight>
                  <a:srgbClr val="FFFFFF"/>
                </a:highlight>
                <a:latin typeface="Roboto"/>
                <a:ea typeface="Roboto"/>
                <a:cs typeface="Roboto"/>
                <a:sym typeface="Roboto"/>
              </a:rPr>
              <a:t> positioning attributes.</a:t>
            </a:r>
            <a:endParaRPr b="1"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e1b30c1b97_0_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e1b30c1b97_0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e1b30c1b97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e1b30c1b97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e1b30c1b97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e1b30c1b97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172B4D"/>
                </a:solidFill>
                <a:highlight>
                  <a:srgbClr val="FFFFFF"/>
                </a:highlight>
                <a:latin typeface="Roboto"/>
                <a:ea typeface="Roboto"/>
                <a:cs typeface="Roboto"/>
                <a:sym typeface="Roboto"/>
              </a:rPr>
              <a:t>Review the hierarchical nature of an HTML Document, including parents, descendants, and siblings.</a:t>
            </a:r>
            <a:endParaRPr b="1"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e1b30c1b97_0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e1b30c1b97_0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300"/>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e1b30c1b97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e1b30c1b97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300"/>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e1b30c1b97_0_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e1b30c1b97_0_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0"/>
              </a:spcAft>
              <a:buNone/>
            </a:pPr>
            <a:r>
              <a:rPr lang="en" sz="1050">
                <a:solidFill>
                  <a:srgbClr val="172B4D"/>
                </a:solidFill>
                <a:highlight>
                  <a:srgbClr val="FFFFFF"/>
                </a:highlight>
                <a:latin typeface="Roboto"/>
                <a:ea typeface="Roboto"/>
                <a:cs typeface="Roboto"/>
                <a:sym typeface="Roboto"/>
              </a:rPr>
              <a:t>The float property specifies if the element should be taken from the normal flow and placed along the left or right side of the container. Text and inline elements wrap around it.</a:t>
            </a:r>
            <a:endParaRPr sz="1050">
              <a:solidFill>
                <a:srgbClr val="172B4D"/>
              </a:solidFill>
              <a:highlight>
                <a:srgbClr val="FFFFFF"/>
              </a:highlight>
              <a:latin typeface="Roboto"/>
              <a:ea typeface="Roboto"/>
              <a:cs typeface="Roboto"/>
              <a:sym typeface="Roboto"/>
            </a:endParaRPr>
          </a:p>
          <a:p>
            <a:pPr indent="0" lvl="0" marL="0" rtl="0" algn="l">
              <a:lnSpc>
                <a:spcPct val="115000"/>
              </a:lnSpc>
              <a:spcBef>
                <a:spcPts val="900"/>
              </a:spcBef>
              <a:spcAft>
                <a:spcPts val="0"/>
              </a:spcAft>
              <a:buNone/>
            </a:pPr>
            <a:r>
              <a:rPr lang="en" sz="1050">
                <a:solidFill>
                  <a:srgbClr val="172B4D"/>
                </a:solidFill>
                <a:highlight>
                  <a:srgbClr val="FFFFFF"/>
                </a:highlight>
                <a:latin typeface="Roboto"/>
                <a:ea typeface="Roboto"/>
                <a:cs typeface="Roboto"/>
                <a:sym typeface="Roboto"/>
              </a:rPr>
              <a:t>The </a:t>
            </a:r>
            <a:r>
              <a:rPr lang="en" sz="900">
                <a:solidFill>
                  <a:srgbClr val="172B4D"/>
                </a:solidFill>
                <a:highlight>
                  <a:srgbClr val="F4F5F7"/>
                </a:highlight>
                <a:latin typeface="Roboto Mono"/>
                <a:ea typeface="Roboto Mono"/>
                <a:cs typeface="Roboto Mono"/>
                <a:sym typeface="Roboto Mono"/>
              </a:rPr>
              <a:t>float</a:t>
            </a:r>
            <a:r>
              <a:rPr lang="en" sz="1050">
                <a:solidFill>
                  <a:srgbClr val="172B4D"/>
                </a:solidFill>
                <a:highlight>
                  <a:srgbClr val="FFFFFF"/>
                </a:highlight>
                <a:latin typeface="Roboto"/>
                <a:ea typeface="Roboto"/>
                <a:cs typeface="Roboto"/>
                <a:sym typeface="Roboto"/>
              </a:rPr>
              <a:t> property can have several values:</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1800"/>
              </a:spcBef>
              <a:spcAft>
                <a:spcPts val="0"/>
              </a:spcAft>
              <a:buClr>
                <a:srgbClr val="172B4D"/>
              </a:buClr>
              <a:buSzPts val="1050"/>
              <a:buFont typeface="Roboto"/>
              <a:buChar char="●"/>
            </a:pPr>
            <a:r>
              <a:rPr b="1" lang="en" sz="1050">
                <a:solidFill>
                  <a:srgbClr val="172B4D"/>
                </a:solidFill>
                <a:highlight>
                  <a:srgbClr val="FFFFFF"/>
                </a:highlight>
                <a:latin typeface="Roboto"/>
                <a:ea typeface="Roboto"/>
                <a:cs typeface="Roboto"/>
                <a:sym typeface="Roboto"/>
              </a:rPr>
              <a:t>none</a:t>
            </a:r>
            <a:r>
              <a:rPr lang="en" sz="1050">
                <a:solidFill>
                  <a:srgbClr val="172B4D"/>
                </a:solidFill>
                <a:highlight>
                  <a:srgbClr val="FFFFFF"/>
                </a:highlight>
                <a:latin typeface="Roboto"/>
                <a:ea typeface="Roboto"/>
                <a:cs typeface="Roboto"/>
                <a:sym typeface="Roboto"/>
              </a:rPr>
              <a:t>: element does not float.</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b="1" lang="en" sz="1050">
                <a:solidFill>
                  <a:srgbClr val="172B4D"/>
                </a:solidFill>
                <a:highlight>
                  <a:srgbClr val="FFFFFF"/>
                </a:highlight>
                <a:latin typeface="Roboto"/>
                <a:ea typeface="Roboto"/>
                <a:cs typeface="Roboto"/>
                <a:sym typeface="Roboto"/>
              </a:rPr>
              <a:t>left</a:t>
            </a:r>
            <a:r>
              <a:rPr lang="en" sz="1050">
                <a:solidFill>
                  <a:srgbClr val="172B4D"/>
                </a:solidFill>
                <a:highlight>
                  <a:srgbClr val="FFFFFF"/>
                </a:highlight>
                <a:latin typeface="Roboto"/>
                <a:ea typeface="Roboto"/>
                <a:cs typeface="Roboto"/>
                <a:sym typeface="Roboto"/>
              </a:rPr>
              <a:t>: element floats to the left of its container.</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b="1" lang="en" sz="1050">
                <a:solidFill>
                  <a:srgbClr val="172B4D"/>
                </a:solidFill>
                <a:highlight>
                  <a:srgbClr val="FFFFFF"/>
                </a:highlight>
                <a:latin typeface="Roboto"/>
                <a:ea typeface="Roboto"/>
                <a:cs typeface="Roboto"/>
                <a:sym typeface="Roboto"/>
              </a:rPr>
              <a:t>right</a:t>
            </a:r>
            <a:r>
              <a:rPr lang="en" sz="1050">
                <a:solidFill>
                  <a:srgbClr val="172B4D"/>
                </a:solidFill>
                <a:highlight>
                  <a:srgbClr val="FFFFFF"/>
                </a:highlight>
                <a:latin typeface="Roboto"/>
                <a:ea typeface="Roboto"/>
                <a:cs typeface="Roboto"/>
                <a:sym typeface="Roboto"/>
              </a:rPr>
              <a:t>: element floats to the right of its container.</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b="1" lang="en" sz="1050">
                <a:solidFill>
                  <a:srgbClr val="172B4D"/>
                </a:solidFill>
                <a:highlight>
                  <a:srgbClr val="FFFFFF"/>
                </a:highlight>
                <a:latin typeface="Roboto"/>
                <a:ea typeface="Roboto"/>
                <a:cs typeface="Roboto"/>
                <a:sym typeface="Roboto"/>
              </a:rPr>
              <a:t>inherit</a:t>
            </a:r>
            <a:r>
              <a:rPr lang="en" sz="1050">
                <a:solidFill>
                  <a:srgbClr val="172B4D"/>
                </a:solidFill>
                <a:highlight>
                  <a:srgbClr val="FFFFFF"/>
                </a:highlight>
                <a:latin typeface="Roboto"/>
                <a:ea typeface="Roboto"/>
                <a:cs typeface="Roboto"/>
                <a:sym typeface="Roboto"/>
              </a:rPr>
              <a:t>: element inherits the float direction of its parent.</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Floated elements automatically display as block.</a:t>
            </a:r>
            <a:endParaRPr sz="1050">
              <a:solidFill>
                <a:srgbClr val="172B4D"/>
              </a:solidFill>
              <a:highlight>
                <a:srgbClr val="FFFFFF"/>
              </a:highlight>
              <a:latin typeface="Roboto"/>
              <a:ea typeface="Roboto"/>
              <a:cs typeface="Roboto"/>
              <a:sym typeface="Roboto"/>
            </a:endParaRPr>
          </a:p>
          <a:p>
            <a:pPr indent="0" lvl="0" marL="0" rtl="0" algn="l">
              <a:lnSpc>
                <a:spcPct val="115000"/>
              </a:lnSpc>
              <a:spcBef>
                <a:spcPts val="900"/>
              </a:spcBef>
              <a:spcAft>
                <a:spcPts val="0"/>
              </a:spcAft>
              <a:buNone/>
            </a:pPr>
            <a:r>
              <a:rPr lang="en" sz="1050">
                <a:solidFill>
                  <a:srgbClr val="172B4D"/>
                </a:solidFill>
                <a:highlight>
                  <a:srgbClr val="FFFFFF"/>
                </a:highlight>
                <a:latin typeface="Roboto"/>
                <a:ea typeface="Roboto"/>
                <a:cs typeface="Roboto"/>
                <a:sym typeface="Roboto"/>
              </a:rPr>
              <a:t>Floats should be avoided in modern web applications. In most cases, they were historically used to create multi-column layouts in older browsers.</a:t>
            </a:r>
            <a:endParaRPr sz="1050">
              <a:solidFill>
                <a:srgbClr val="172B4D"/>
              </a:solidFill>
              <a:highlight>
                <a:srgbClr val="FFFFFF"/>
              </a:highlight>
              <a:latin typeface="Roboto"/>
              <a:ea typeface="Roboto"/>
              <a:cs typeface="Roboto"/>
              <a:sym typeface="Roboto"/>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e1b30c1b97_0_10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e1b30c1b97_0_10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e1b30c1b97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e1b30c1b97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300"/>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e1b30c1b97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e1b30c1b97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e1b30c1b97_0_7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e1b30c1b97_0_7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e1b30c1b97_0_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e1b30c1b97_0_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u="sng">
                <a:solidFill>
                  <a:schemeClr val="accent5"/>
                </a:solidFill>
                <a:hlinkClick r:id="rId2">
                  <a:extLst>
                    <a:ext uri="{A12FA001-AC4F-418D-AE19-62706E023703}">
                      <ahyp:hlinkClr val="tx"/>
                    </a:ext>
                  </a:extLst>
                </a:hlinkClick>
              </a:rPr>
              <a:t>https://www.adtrak.co.uk/blog/the-ultimate-css-selectors-cheatsheet</a:t>
            </a:r>
            <a:endParaRPr>
              <a:solidFill>
                <a:schemeClr val="dk1"/>
              </a:solidFill>
            </a:endParaRPr>
          </a:p>
          <a:p>
            <a:pPr indent="0" lvl="0" marL="0" rtl="0" algn="l">
              <a:lnSpc>
                <a:spcPct val="115000"/>
              </a:lnSpc>
              <a:spcBef>
                <a:spcPts val="1100"/>
              </a:spcBef>
              <a:spcAft>
                <a:spcPts val="1100"/>
              </a:spcAft>
              <a:buNone/>
            </a:pPr>
            <a:r>
              <a:t/>
            </a:r>
            <a:endParaRPr sz="2900">
              <a:solidFill>
                <a:srgbClr val="172B4D"/>
              </a:solidFill>
              <a:highlight>
                <a:srgbClr val="FFFFFF"/>
              </a:highlight>
              <a:latin typeface="Roboto"/>
              <a:ea typeface="Roboto"/>
              <a:cs typeface="Roboto"/>
              <a:sym typeface="Roboto"/>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e1b30c1b97_0_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e1b30c1b97_0_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e1b30c1b97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e1b30c1b97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e1b30c1b97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e1b30c1b97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e1b30c1b97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e1b30c1b97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2100"/>
              </a:spcBef>
              <a:spcAft>
                <a:spcPts val="0"/>
              </a:spcAft>
              <a:buClr>
                <a:srgbClr val="172B4D"/>
              </a:buClr>
              <a:buSzPts val="1050"/>
              <a:buFont typeface="Roboto"/>
              <a:buChar char="●"/>
            </a:pPr>
            <a:r>
              <a:rPr b="1" lang="en" sz="1050">
                <a:solidFill>
                  <a:srgbClr val="172B4D"/>
                </a:solidFill>
                <a:highlight>
                  <a:srgbClr val="FFFFFF"/>
                </a:highlight>
                <a:latin typeface="Roboto"/>
                <a:ea typeface="Roboto"/>
                <a:cs typeface="Roboto"/>
                <a:sym typeface="Roboto"/>
              </a:rPr>
              <a:t>CSS Rules</a:t>
            </a:r>
            <a:endParaRPr b="1"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selector</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declaration block</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b="1" lang="en" sz="1050">
                <a:solidFill>
                  <a:srgbClr val="172B4D"/>
                </a:solidFill>
                <a:highlight>
                  <a:srgbClr val="FFFFFF"/>
                </a:highlight>
                <a:latin typeface="Roboto"/>
                <a:ea typeface="Roboto"/>
                <a:cs typeface="Roboto"/>
                <a:sym typeface="Roboto"/>
              </a:rPr>
              <a:t>Selectors</a:t>
            </a:r>
            <a:endParaRPr b="1"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universal</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element</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id</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class</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descendant combinator</a:t>
            </a:r>
            <a:endParaRPr sz="1050">
              <a:solidFill>
                <a:srgbClr val="172B4D"/>
              </a:solidFill>
              <a:highlight>
                <a:srgbClr val="FFFFFF"/>
              </a:highlight>
              <a:latin typeface="Roboto"/>
              <a:ea typeface="Roboto"/>
              <a:cs typeface="Roboto"/>
              <a:sym typeface="Roboto"/>
            </a:endParaRPr>
          </a:p>
          <a:p>
            <a:pPr indent="-295275" lvl="1" marL="9144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descendant selector (space)</a:t>
            </a:r>
            <a:endParaRPr sz="1050">
              <a:solidFill>
                <a:srgbClr val="172B4D"/>
              </a:solidFill>
              <a:highlight>
                <a:srgbClr val="FFFFFF"/>
              </a:highlight>
              <a:latin typeface="Roboto"/>
              <a:ea typeface="Roboto"/>
              <a:cs typeface="Roboto"/>
              <a:sym typeface="Roboto"/>
            </a:endParaRPr>
          </a:p>
          <a:p>
            <a:pPr indent="-295275" lvl="1" marL="9144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child selector (&gt;)</a:t>
            </a:r>
            <a:endParaRPr sz="1050">
              <a:solidFill>
                <a:srgbClr val="172B4D"/>
              </a:solidFill>
              <a:highlight>
                <a:srgbClr val="FFFFFF"/>
              </a:highlight>
              <a:latin typeface="Roboto"/>
              <a:ea typeface="Roboto"/>
              <a:cs typeface="Roboto"/>
              <a:sym typeface="Roboto"/>
            </a:endParaRPr>
          </a:p>
          <a:p>
            <a:pPr indent="-295275" lvl="1" marL="9144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adjacent sibling selector (+)</a:t>
            </a:r>
            <a:endParaRPr sz="1050">
              <a:solidFill>
                <a:srgbClr val="172B4D"/>
              </a:solidFill>
              <a:highlight>
                <a:srgbClr val="FFFFFF"/>
              </a:highlight>
              <a:latin typeface="Roboto"/>
              <a:ea typeface="Roboto"/>
              <a:cs typeface="Roboto"/>
              <a:sym typeface="Roboto"/>
            </a:endParaRPr>
          </a:p>
          <a:p>
            <a:pPr indent="-295275" lvl="1" marL="9144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general sibling selector(~)</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pseudo-class (e.g. </a:t>
            </a:r>
            <a:r>
              <a:rPr lang="en" sz="900">
                <a:solidFill>
                  <a:srgbClr val="172B4D"/>
                </a:solidFill>
                <a:highlight>
                  <a:srgbClr val="F4F5F7"/>
                </a:highlight>
                <a:latin typeface="Roboto Mono"/>
                <a:ea typeface="Roboto Mono"/>
                <a:cs typeface="Roboto Mono"/>
                <a:sym typeface="Roboto Mono"/>
              </a:rPr>
              <a:t>a:hover</a:t>
            </a:r>
            <a:r>
              <a:rPr lang="en" sz="1050">
                <a:solidFill>
                  <a:srgbClr val="172B4D"/>
                </a:solidFill>
                <a:highlight>
                  <a:srgbClr val="FFFFFF"/>
                </a:highlight>
                <a:latin typeface="Roboto"/>
                <a:ea typeface="Roboto"/>
                <a:cs typeface="Roboto"/>
                <a:sym typeface="Roboto"/>
              </a:rPr>
              <a:t>)</a:t>
            </a:r>
            <a:endParaRPr sz="10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050">
                <a:solidFill>
                  <a:srgbClr val="172B4D"/>
                </a:solidFill>
                <a:highlight>
                  <a:srgbClr val="FFFFFF"/>
                </a:highlight>
                <a:latin typeface="Roboto"/>
                <a:ea typeface="Roboto"/>
                <a:cs typeface="Roboto"/>
                <a:sym typeface="Roboto"/>
              </a:rPr>
              <a:t>Create a system that organizes the rules to keep organized</a:t>
            </a:r>
            <a:endParaRPr sz="1050">
              <a:solidFill>
                <a:srgbClr val="172B4D"/>
              </a:solidFill>
              <a:highlight>
                <a:srgbClr val="FFFFFF"/>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e1b30c1b97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e1b30c1b97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e1b30c1b97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e1b30c1b97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e1b30c1b97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e1b30c1b97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hyperlink" Target="https://www.w3schools.com/css/css_pseudo_classes.asp" TargetMode="External"/><Relationship Id="rId4" Type="http://schemas.openxmlformats.org/officeDocument/2006/relationships/hyperlink" Target="https://codepen.io/andrew-te/pen/YzXGyBE"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hyperlink" Target="https://www.w3schools.com/css/css_pseudo_classes.asp" TargetMode="External"/><Relationship Id="rId4" Type="http://schemas.openxmlformats.org/officeDocument/2006/relationships/hyperlink" Target="https://codepen.io/andrew-te/pen/YzXGyB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3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38.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25.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3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23.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6.png"/><Relationship Id="rId4" Type="http://schemas.openxmlformats.org/officeDocument/2006/relationships/image" Target="../media/image19.png"/><Relationship Id="rId5" Type="http://schemas.openxmlformats.org/officeDocument/2006/relationships/image" Target="../media/image24.png"/><Relationship Id="rId6" Type="http://schemas.openxmlformats.org/officeDocument/2006/relationships/image" Target="../media/image16.png"/><Relationship Id="rId7" Type="http://schemas.openxmlformats.org/officeDocument/2006/relationships/hyperlink" Target="https://www.w3schools.com/css/css3_box-sizing.asp"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6.png"/><Relationship Id="rId4" Type="http://schemas.openxmlformats.org/officeDocument/2006/relationships/image" Target="../media/image29.png"/><Relationship Id="rId5"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image" Target="../media/image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image" Target="../media/image6.png"/><Relationship Id="rId4" Type="http://schemas.openxmlformats.org/officeDocument/2006/relationships/image" Target="../media/image3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image" Target="../media/image6.png"/><Relationship Id="rId4" Type="http://schemas.openxmlformats.org/officeDocument/2006/relationships/image" Target="../media/image26.png"/><Relationship Id="rId5" Type="http://schemas.openxmlformats.org/officeDocument/2006/relationships/hyperlink" Target="https://www.w3schools.com/css/css_units.asp"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6.png"/><Relationship Id="rId4" Type="http://schemas.openxmlformats.org/officeDocument/2006/relationships/image" Target="../media/image3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 Id="rId3" Type="http://schemas.openxmlformats.org/officeDocument/2006/relationships/image" Target="../media/image2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 Id="rId3" Type="http://schemas.openxmlformats.org/officeDocument/2006/relationships/image" Target="../media/image25.png"/><Relationship Id="rId4" Type="http://schemas.openxmlformats.org/officeDocument/2006/relationships/image" Target="../media/image2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 Id="rId3" Type="http://schemas.openxmlformats.org/officeDocument/2006/relationships/image" Target="../media/image6.png"/><Relationship Id="rId4" Type="http://schemas.openxmlformats.org/officeDocument/2006/relationships/image" Target="../media/image31.png"/><Relationship Id="rId5" Type="http://schemas.openxmlformats.org/officeDocument/2006/relationships/image" Target="../media/image1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image" Target="../media/image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image" Target="../media/image6.png"/><Relationship Id="rId4" Type="http://schemas.openxmlformats.org/officeDocument/2006/relationships/image" Target="../media/image2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 Id="rId3" Type="http://schemas.openxmlformats.org/officeDocument/2006/relationships/image" Target="../media/image6.png"/><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 Id="rId3" Type="http://schemas.openxmlformats.org/officeDocument/2006/relationships/image" Target="../media/image6.png"/><Relationship Id="rId4" Type="http://schemas.openxmlformats.org/officeDocument/2006/relationships/image" Target="../media/image2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 Id="rId3" Type="http://schemas.openxmlformats.org/officeDocument/2006/relationships/image" Target="../media/image6.png"/><Relationship Id="rId4" Type="http://schemas.openxmlformats.org/officeDocument/2006/relationships/image" Target="../media/image2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2.xml"/><Relationship Id="rId3" Type="http://schemas.openxmlformats.org/officeDocument/2006/relationships/image" Target="../media/image6.png"/><Relationship Id="rId4" Type="http://schemas.openxmlformats.org/officeDocument/2006/relationships/image" Target="../media/image3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 Id="rId3" Type="http://schemas.openxmlformats.org/officeDocument/2006/relationships/image" Target="../media/image6.png"/><Relationship Id="rId4" Type="http://schemas.openxmlformats.org/officeDocument/2006/relationships/image" Target="../media/image3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5.xml"/><Relationship Id="rId3" Type="http://schemas.openxmlformats.org/officeDocument/2006/relationships/image" Target="../media/image6.png"/><Relationship Id="rId4" Type="http://schemas.openxmlformats.org/officeDocument/2006/relationships/image" Target="../media/image39.png"/><Relationship Id="rId5" Type="http://schemas.openxmlformats.org/officeDocument/2006/relationships/hyperlink" Target="https://www.w3schools.com/howto/howto_css_clearfix.asp"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6.xml"/><Relationship Id="rId3" Type="http://schemas.openxmlformats.org/officeDocument/2006/relationships/hyperlink" Target="https://www.adtrak.co.uk/blog/the-ultimate-css-selectors-cheatsheet" TargetMode="External"/><Relationship Id="rId4" Type="http://schemas.openxmlformats.org/officeDocument/2006/relationships/hyperlink" Target="https://flukeout.github.io/" TargetMode="External"/><Relationship Id="rId5" Type="http://schemas.openxmlformats.org/officeDocument/2006/relationships/image" Target="../media/image28.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7.xml"/><Relationship Id="rId3" Type="http://schemas.openxmlformats.org/officeDocument/2006/relationships/image" Target="../media/image42.png"/><Relationship Id="rId4" Type="http://schemas.openxmlformats.org/officeDocument/2006/relationships/image" Target="../media/image4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8.xml"/><Relationship Id="rId3" Type="http://schemas.openxmlformats.org/officeDocument/2006/relationships/image" Target="../media/image6.png"/><Relationship Id="rId4" Type="http://schemas.openxmlformats.org/officeDocument/2006/relationships/image" Target="../media/image3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9.xml"/><Relationship Id="rId3" Type="http://schemas.openxmlformats.org/officeDocument/2006/relationships/image" Target="../media/image4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3.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0.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00" name="Google Shape;100;p2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101" name="Google Shape;101;p25"/>
          <p:cNvPicPr preferRelativeResize="0"/>
          <p:nvPr/>
        </p:nvPicPr>
        <p:blipFill>
          <a:blip r:embed="rId3">
            <a:alphaModFix/>
          </a:blip>
          <a:stretch>
            <a:fillRect/>
          </a:stretch>
        </p:blipFill>
        <p:spPr>
          <a:xfrm>
            <a:off x="0" y="0"/>
            <a:ext cx="9144000" cy="5143493"/>
          </a:xfrm>
          <a:prstGeom prst="rect">
            <a:avLst/>
          </a:prstGeom>
          <a:noFill/>
          <a:ln>
            <a:noFill/>
          </a:ln>
        </p:spPr>
      </p:pic>
      <p:sp>
        <p:nvSpPr>
          <p:cNvPr id="102" name="Google Shape;102;p25"/>
          <p:cNvSpPr txBox="1"/>
          <p:nvPr/>
        </p:nvSpPr>
        <p:spPr>
          <a:xfrm>
            <a:off x="447475" y="1270250"/>
            <a:ext cx="2612700" cy="70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5"/>
          <p:cNvSpPr txBox="1"/>
          <p:nvPr/>
        </p:nvSpPr>
        <p:spPr>
          <a:xfrm>
            <a:off x="575075" y="1125350"/>
            <a:ext cx="4760400" cy="113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rgbClr val="FFFFFF"/>
                </a:solidFill>
                <a:latin typeface="Proxima Nova"/>
                <a:ea typeface="Proxima Nova"/>
                <a:cs typeface="Proxima Nova"/>
                <a:sym typeface="Proxima Nova"/>
              </a:rPr>
              <a:t>CSS SELECTORS</a:t>
            </a:r>
            <a:endParaRPr sz="3600">
              <a:solidFill>
                <a:srgbClr val="FFFFFF"/>
              </a:solidFill>
              <a:latin typeface="Proxima Nova"/>
              <a:ea typeface="Proxima Nova"/>
              <a:cs typeface="Proxima Nova"/>
              <a:sym typeface="Proxima Nova"/>
            </a:endParaRPr>
          </a:p>
        </p:txBody>
      </p:sp>
      <p:sp>
        <p:nvSpPr>
          <p:cNvPr id="104" name="Google Shape;104;p25"/>
          <p:cNvSpPr txBox="1"/>
          <p:nvPr/>
        </p:nvSpPr>
        <p:spPr>
          <a:xfrm>
            <a:off x="575075" y="2018525"/>
            <a:ext cx="39969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Proxima Nova"/>
                <a:ea typeface="Proxima Nova"/>
                <a:cs typeface="Proxima Nova"/>
                <a:sym typeface="Proxima Nova"/>
              </a:rPr>
              <a:t>C# - MODULE 4, DAY 2</a:t>
            </a:r>
            <a:endParaRPr sz="1800">
              <a:solidFill>
                <a:srgbClr val="434343"/>
              </a:solidFill>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4"/>
          <p:cNvSpPr txBox="1"/>
          <p:nvPr/>
        </p:nvSpPr>
        <p:spPr>
          <a:xfrm>
            <a:off x="1119475" y="166875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HTML Hierarchy</a:t>
            </a:r>
            <a:endParaRPr sz="4800">
              <a:solidFill>
                <a:srgbClr val="434343"/>
              </a:solidFill>
              <a:latin typeface="Proxima Nova"/>
              <a:ea typeface="Proxima Nova"/>
              <a:cs typeface="Proxima Nova"/>
              <a:sym typeface="Proxima Nova"/>
            </a:endParaRPr>
          </a:p>
        </p:txBody>
      </p:sp>
      <p:pic>
        <p:nvPicPr>
          <p:cNvPr descr="tagline.png" id="173" name="Google Shape;173;p34"/>
          <p:cNvPicPr preferRelativeResize="0"/>
          <p:nvPr/>
        </p:nvPicPr>
        <p:blipFill>
          <a:blip r:embed="rId3">
            <a:alphaModFix/>
          </a:blip>
          <a:stretch>
            <a:fillRect/>
          </a:stretch>
        </p:blipFill>
        <p:spPr>
          <a:xfrm>
            <a:off x="205500" y="4768850"/>
            <a:ext cx="2657676" cy="234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Element Hierarchy</a:t>
            </a:r>
            <a:endParaRPr/>
          </a:p>
        </p:txBody>
      </p:sp>
      <p:sp>
        <p:nvSpPr>
          <p:cNvPr id="179" name="Google Shape;179;p35"/>
          <p:cNvSpPr txBox="1"/>
          <p:nvPr>
            <p:ph idx="1" type="body"/>
          </p:nvPr>
        </p:nvSpPr>
        <p:spPr>
          <a:xfrm>
            <a:off x="311700" y="1152475"/>
            <a:ext cx="8520600" cy="372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Each HTML element has a hierarchical relationship with other elements.  </a:t>
            </a:r>
            <a:endParaRPr/>
          </a:p>
          <a:p>
            <a:pPr indent="-342900" lvl="0" marL="457200" rtl="0" algn="l">
              <a:spcBef>
                <a:spcPts val="1600"/>
              </a:spcBef>
              <a:spcAft>
                <a:spcPts val="0"/>
              </a:spcAft>
              <a:buSzPts val="1800"/>
              <a:buAutoNum type="arabicPeriod"/>
            </a:pPr>
            <a:r>
              <a:rPr lang="en"/>
              <a:t>All elements, except the root element (&lt;html&gt;) has a single parent element</a:t>
            </a:r>
            <a:endParaRPr/>
          </a:p>
          <a:p>
            <a:pPr indent="0" lvl="0" marL="457200" rtl="0" algn="l">
              <a:spcBef>
                <a:spcPts val="1600"/>
              </a:spcBef>
              <a:spcAft>
                <a:spcPts val="0"/>
              </a:spcAft>
              <a:buNone/>
            </a:pPr>
            <a:r>
              <a:rPr lang="en"/>
              <a:t>	A Parent is the element that the current element is included in. </a:t>
            </a:r>
            <a:endParaRPr/>
          </a:p>
          <a:p>
            <a:pPr indent="-342900" lvl="0" marL="457200" rtl="0" algn="l">
              <a:spcBef>
                <a:spcPts val="1600"/>
              </a:spcBef>
              <a:spcAft>
                <a:spcPts val="0"/>
              </a:spcAft>
              <a:buSzPts val="1800"/>
              <a:buAutoNum type="arabicPeriod"/>
            </a:pPr>
            <a:r>
              <a:rPr lang="en"/>
              <a:t>Elements can have 0...n child elements</a:t>
            </a:r>
            <a:endParaRPr/>
          </a:p>
          <a:p>
            <a:pPr indent="0" lvl="0" marL="457200" rtl="0" algn="l">
              <a:spcBef>
                <a:spcPts val="1600"/>
              </a:spcBef>
              <a:spcAft>
                <a:spcPts val="0"/>
              </a:spcAft>
              <a:buNone/>
            </a:pPr>
            <a:r>
              <a:rPr lang="en"/>
              <a:t>	Children are elements included in the current element.</a:t>
            </a:r>
            <a:endParaRPr/>
          </a:p>
          <a:p>
            <a:pPr indent="-342900" lvl="0" marL="457200" rtl="0" algn="l">
              <a:spcBef>
                <a:spcPts val="1600"/>
              </a:spcBef>
              <a:spcAft>
                <a:spcPts val="0"/>
              </a:spcAft>
              <a:buSzPts val="1800"/>
              <a:buAutoNum type="arabicPeriod"/>
            </a:pPr>
            <a:r>
              <a:rPr lang="en"/>
              <a:t>Elements can have 0...n sibling elements</a:t>
            </a:r>
            <a:endParaRPr/>
          </a:p>
          <a:p>
            <a:pPr indent="0" lvl="0" marL="0" rtl="0" algn="l">
              <a:spcBef>
                <a:spcPts val="1600"/>
              </a:spcBef>
              <a:spcAft>
                <a:spcPts val="1600"/>
              </a:spcAft>
              <a:buNone/>
            </a:pPr>
            <a:r>
              <a:rPr lang="en"/>
              <a:t>		Sibling elements are elements with the same parent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6"/>
          <p:cNvSpPr txBox="1"/>
          <p:nvPr/>
        </p:nvSpPr>
        <p:spPr>
          <a:xfrm>
            <a:off x="437325" y="543350"/>
            <a:ext cx="3405900" cy="42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&lt;html&gt;</a:t>
            </a:r>
            <a:endParaRPr/>
          </a:p>
          <a:p>
            <a:pPr indent="0" lvl="0" marL="0" rtl="0" algn="l">
              <a:spcBef>
                <a:spcPts val="0"/>
              </a:spcBef>
              <a:spcAft>
                <a:spcPts val="0"/>
              </a:spcAft>
              <a:buNone/>
            </a:pPr>
            <a:r>
              <a:rPr lang="en"/>
              <a:t>	&lt;head&gt;&lt;/head&gt;</a:t>
            </a:r>
            <a:endParaRPr/>
          </a:p>
          <a:p>
            <a:pPr indent="0" lvl="0" marL="0" rtl="0" algn="l">
              <a:spcBef>
                <a:spcPts val="0"/>
              </a:spcBef>
              <a:spcAft>
                <a:spcPts val="0"/>
              </a:spcAft>
              <a:buNone/>
            </a:pPr>
            <a:r>
              <a:rPr lang="en"/>
              <a:t>	&lt;body&gt;</a:t>
            </a:r>
            <a:endParaRPr/>
          </a:p>
          <a:p>
            <a:pPr indent="0" lvl="0" marL="0" rtl="0" algn="l">
              <a:spcBef>
                <a:spcPts val="0"/>
              </a:spcBef>
              <a:spcAft>
                <a:spcPts val="0"/>
              </a:spcAft>
              <a:buNone/>
            </a:pPr>
            <a:r>
              <a:rPr lang="en"/>
              <a:t>		&lt;header&gt;&lt;/header&gt;</a:t>
            </a:r>
            <a:br>
              <a:rPr lang="en"/>
            </a:br>
            <a:r>
              <a:rPr lang="en"/>
              <a:t>		&lt;main&gt;</a:t>
            </a:r>
            <a:br>
              <a:rPr lang="en"/>
            </a:br>
            <a:r>
              <a:rPr lang="en"/>
              <a:t>			&lt;h1&gt;&lt;/h1&gt;</a:t>
            </a:r>
            <a:endParaRPr/>
          </a:p>
          <a:p>
            <a:pPr indent="0" lvl="0" marL="0" rtl="0" algn="l">
              <a:spcBef>
                <a:spcPts val="0"/>
              </a:spcBef>
              <a:spcAft>
                <a:spcPts val="0"/>
              </a:spcAft>
              <a:buNone/>
            </a:pPr>
            <a:r>
              <a:rPr lang="en"/>
              <a:t>			&lt;section&gt;</a:t>
            </a:r>
            <a:endParaRPr/>
          </a:p>
          <a:p>
            <a:pPr indent="0" lvl="0" marL="0" rtl="0" algn="l">
              <a:spcBef>
                <a:spcPts val="0"/>
              </a:spcBef>
              <a:spcAft>
                <a:spcPts val="0"/>
              </a:spcAft>
              <a:buNone/>
            </a:pPr>
            <a:r>
              <a:rPr lang="en"/>
              <a:t>				&lt;div&gt;&lt;/div&gt;</a:t>
            </a:r>
            <a:endParaRPr/>
          </a:p>
          <a:p>
            <a:pPr indent="0" lvl="0" marL="0" rtl="0" algn="l">
              <a:spcBef>
                <a:spcPts val="0"/>
              </a:spcBef>
              <a:spcAft>
                <a:spcPts val="0"/>
              </a:spcAft>
              <a:buNone/>
            </a:pPr>
            <a:r>
              <a:rPr lang="en"/>
              <a:t>				&lt;div&gt;&lt;/div&gt;</a:t>
            </a:r>
            <a:endParaRPr/>
          </a:p>
          <a:p>
            <a:pPr indent="0" lvl="0" marL="0" rtl="0" algn="l">
              <a:spcBef>
                <a:spcPts val="0"/>
              </a:spcBef>
              <a:spcAft>
                <a:spcPts val="0"/>
              </a:spcAft>
              <a:buNone/>
            </a:pPr>
            <a:r>
              <a:rPr lang="en"/>
              <a:t>				&lt;p&gt;&lt;/p&gt;</a:t>
            </a:r>
            <a:endParaRPr/>
          </a:p>
          <a:p>
            <a:pPr indent="0" lvl="0" marL="0" rtl="0" algn="l">
              <a:spcBef>
                <a:spcPts val="0"/>
              </a:spcBef>
              <a:spcAft>
                <a:spcPts val="0"/>
              </a:spcAft>
              <a:buNone/>
            </a:pPr>
            <a:r>
              <a:rPr lang="en"/>
              <a:t>			&lt;/section&gt;</a:t>
            </a:r>
            <a:endParaRPr/>
          </a:p>
          <a:p>
            <a:pPr indent="0" lvl="0" marL="0" rtl="0" algn="l">
              <a:spcBef>
                <a:spcPts val="0"/>
              </a:spcBef>
              <a:spcAft>
                <a:spcPts val="0"/>
              </a:spcAft>
              <a:buNone/>
            </a:pPr>
            <a:r>
              <a:rPr lang="en"/>
              <a:t>		&lt;/main&gt;</a:t>
            </a:r>
            <a:endParaRPr/>
          </a:p>
          <a:p>
            <a:pPr indent="0" lvl="0" marL="0" rtl="0" algn="l">
              <a:spcBef>
                <a:spcPts val="0"/>
              </a:spcBef>
              <a:spcAft>
                <a:spcPts val="0"/>
              </a:spcAft>
              <a:buNone/>
            </a:pPr>
            <a:r>
              <a:rPr lang="en"/>
              <a:t>	&lt;/body&gt;</a:t>
            </a:r>
            <a:endParaRPr/>
          </a:p>
          <a:p>
            <a:pPr indent="0" lvl="0" marL="0" rtl="0" algn="l">
              <a:spcBef>
                <a:spcPts val="0"/>
              </a:spcBef>
              <a:spcAft>
                <a:spcPts val="0"/>
              </a:spcAft>
              <a:buNone/>
            </a:pPr>
            <a:r>
              <a:rPr lang="en"/>
              <a:t>&lt;/html&gt;</a:t>
            </a:r>
            <a:endParaRPr/>
          </a:p>
        </p:txBody>
      </p:sp>
      <p:pic>
        <p:nvPicPr>
          <p:cNvPr id="185" name="Google Shape;185;p36"/>
          <p:cNvPicPr preferRelativeResize="0"/>
          <p:nvPr/>
        </p:nvPicPr>
        <p:blipFill>
          <a:blip r:embed="rId3">
            <a:alphaModFix/>
          </a:blip>
          <a:stretch>
            <a:fillRect/>
          </a:stretch>
        </p:blipFill>
        <p:spPr>
          <a:xfrm>
            <a:off x="3495450" y="152400"/>
            <a:ext cx="5496150" cy="50839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7"/>
          <p:cNvSpPr txBox="1"/>
          <p:nvPr/>
        </p:nvSpPr>
        <p:spPr>
          <a:xfrm>
            <a:off x="0" y="1574850"/>
            <a:ext cx="9144000" cy="12240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4600">
                <a:solidFill>
                  <a:srgbClr val="434343"/>
                </a:solidFill>
                <a:highlight>
                  <a:schemeClr val="lt1"/>
                </a:highlight>
                <a:latin typeface="Proxima Nova"/>
                <a:ea typeface="Proxima Nova"/>
                <a:cs typeface="Proxima Nova"/>
                <a:sym typeface="Proxima Nova"/>
              </a:rPr>
              <a:t>LAYOUT</a:t>
            </a:r>
            <a:endParaRPr sz="3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8"/>
          <p:cNvSpPr txBox="1"/>
          <p:nvPr>
            <p:ph type="title"/>
          </p:nvPr>
        </p:nvSpPr>
        <p:spPr>
          <a:xfrm>
            <a:off x="255050" y="2297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Including CSS</a:t>
            </a:r>
            <a:endParaRPr/>
          </a:p>
        </p:txBody>
      </p:sp>
      <p:sp>
        <p:nvSpPr>
          <p:cNvPr id="196" name="Google Shape;196;p38"/>
          <p:cNvSpPr txBox="1"/>
          <p:nvPr>
            <p:ph idx="1" type="body"/>
          </p:nvPr>
        </p:nvSpPr>
        <p:spPr>
          <a:xfrm>
            <a:off x="6900" y="711150"/>
            <a:ext cx="5039700" cy="170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CSS Can be included in HTML in 3 ways</a:t>
            </a:r>
            <a:endParaRPr/>
          </a:p>
          <a:p>
            <a:pPr indent="-342900" lvl="0" marL="457200" rtl="0" algn="l">
              <a:spcBef>
                <a:spcPts val="1600"/>
              </a:spcBef>
              <a:spcAft>
                <a:spcPts val="0"/>
              </a:spcAft>
              <a:buSzPts val="1800"/>
              <a:buAutoNum type="arabicPeriod"/>
            </a:pPr>
            <a:r>
              <a:rPr lang="en"/>
              <a:t>inline on an HTML tag using the </a:t>
            </a:r>
            <a:r>
              <a:rPr i="1" lang="en"/>
              <a:t>style </a:t>
            </a:r>
            <a:r>
              <a:rPr lang="en"/>
              <a:t>attribute </a:t>
            </a:r>
            <a:endParaRPr/>
          </a:p>
          <a:p>
            <a:pPr indent="-317500" lvl="1" marL="914400" rtl="0" algn="l">
              <a:spcBef>
                <a:spcPts val="0"/>
              </a:spcBef>
              <a:spcAft>
                <a:spcPts val="0"/>
              </a:spcAft>
              <a:buSzPts val="1400"/>
              <a:buAutoNum type="alphaLcPeriod"/>
            </a:pPr>
            <a:r>
              <a:rPr lang="en"/>
              <a:t>&lt;p style=”color:green; font-size:50px;”&gt;Hello&lt;/p&gt;</a:t>
            </a:r>
            <a:endParaRPr/>
          </a:p>
          <a:p>
            <a:pPr indent="-342900" lvl="0" marL="457200" rtl="0" algn="l">
              <a:spcBef>
                <a:spcPts val="0"/>
              </a:spcBef>
              <a:spcAft>
                <a:spcPts val="0"/>
              </a:spcAft>
              <a:buSzPts val="1800"/>
              <a:buAutoNum type="arabicPeriod"/>
            </a:pPr>
            <a:r>
              <a:rPr lang="en"/>
              <a:t>Within the head of the document in a &lt;style&gt;&lt;/style&gt; element</a:t>
            </a:r>
            <a:endParaRPr/>
          </a:p>
        </p:txBody>
      </p:sp>
      <p:pic>
        <p:nvPicPr>
          <p:cNvPr id="197" name="Google Shape;197;p38"/>
          <p:cNvPicPr preferRelativeResize="0"/>
          <p:nvPr/>
        </p:nvPicPr>
        <p:blipFill rotWithShape="1">
          <a:blip r:embed="rId3">
            <a:alphaModFix/>
          </a:blip>
          <a:srcRect b="11363" l="0" r="24659" t="0"/>
          <a:stretch/>
        </p:blipFill>
        <p:spPr>
          <a:xfrm>
            <a:off x="581600" y="2876550"/>
            <a:ext cx="3797125" cy="2009375"/>
          </a:xfrm>
          <a:prstGeom prst="rect">
            <a:avLst/>
          </a:prstGeom>
          <a:noFill/>
          <a:ln>
            <a:noFill/>
          </a:ln>
        </p:spPr>
      </p:pic>
      <p:sp>
        <p:nvSpPr>
          <p:cNvPr id="198" name="Google Shape;198;p38"/>
          <p:cNvSpPr txBox="1"/>
          <p:nvPr/>
        </p:nvSpPr>
        <p:spPr>
          <a:xfrm>
            <a:off x="5351400" y="1326750"/>
            <a:ext cx="3480600" cy="7803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600"/>
              </a:spcAft>
              <a:buNone/>
            </a:pPr>
            <a:r>
              <a:rPr lang="en" sz="1800">
                <a:solidFill>
                  <a:schemeClr val="dk2"/>
                </a:solidFill>
              </a:rPr>
              <a:t>3. As a link to an external CSS document</a:t>
            </a:r>
            <a:endParaRPr/>
          </a:p>
        </p:txBody>
      </p:sp>
      <p:pic>
        <p:nvPicPr>
          <p:cNvPr id="199" name="Google Shape;199;p38"/>
          <p:cNvPicPr preferRelativeResize="0"/>
          <p:nvPr/>
        </p:nvPicPr>
        <p:blipFill rotWithShape="1">
          <a:blip r:embed="rId4">
            <a:alphaModFix/>
          </a:blip>
          <a:srcRect b="0" l="0" r="33146" t="0"/>
          <a:stretch/>
        </p:blipFill>
        <p:spPr>
          <a:xfrm>
            <a:off x="5200200" y="2478925"/>
            <a:ext cx="3926676" cy="1708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9"/>
          <p:cNvSpPr txBox="1"/>
          <p:nvPr>
            <p:ph type="title"/>
          </p:nvPr>
        </p:nvSpPr>
        <p:spPr>
          <a:xfrm>
            <a:off x="311700" y="218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Cascade</a:t>
            </a:r>
            <a:endParaRPr/>
          </a:p>
        </p:txBody>
      </p:sp>
      <p:sp>
        <p:nvSpPr>
          <p:cNvPr id="205" name="Google Shape;205;p39"/>
          <p:cNvSpPr txBox="1"/>
          <p:nvPr>
            <p:ph idx="1" type="body"/>
          </p:nvPr>
        </p:nvSpPr>
        <p:spPr>
          <a:xfrm>
            <a:off x="231700" y="791150"/>
            <a:ext cx="5149200" cy="88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Cascade:</a:t>
            </a:r>
            <a:r>
              <a:rPr lang="en" sz="1600"/>
              <a:t> All CSS applied to an element, including from multiple style sheets, are brought together and then the most specific applied.</a:t>
            </a:r>
            <a:endParaRPr sz="1600"/>
          </a:p>
          <a:p>
            <a:pPr indent="0" lvl="0" marL="0" rtl="0" algn="l">
              <a:spcBef>
                <a:spcPts val="1600"/>
              </a:spcBef>
              <a:spcAft>
                <a:spcPts val="0"/>
              </a:spcAft>
              <a:buClr>
                <a:schemeClr val="dk1"/>
              </a:buClr>
              <a:buSzPts val="1100"/>
              <a:buFont typeface="Arial"/>
              <a:buNone/>
            </a:pPr>
            <a:r>
              <a:t/>
            </a:r>
            <a:endParaRPr sz="1900"/>
          </a:p>
          <a:p>
            <a:pPr indent="0" lvl="0" marL="0" rtl="0" algn="l">
              <a:spcBef>
                <a:spcPts val="1600"/>
              </a:spcBef>
              <a:spcAft>
                <a:spcPts val="1600"/>
              </a:spcAft>
              <a:buNone/>
            </a:pPr>
            <a:r>
              <a:t/>
            </a:r>
            <a:endParaRPr b="1" sz="2100"/>
          </a:p>
        </p:txBody>
      </p:sp>
      <p:sp>
        <p:nvSpPr>
          <p:cNvPr id="206" name="Google Shape;206;p39"/>
          <p:cNvSpPr txBox="1"/>
          <p:nvPr/>
        </p:nvSpPr>
        <p:spPr>
          <a:xfrm>
            <a:off x="5380900" y="299150"/>
            <a:ext cx="3534900" cy="4690500"/>
          </a:xfrm>
          <a:prstGeom prst="rect">
            <a:avLst/>
          </a:prstGeom>
          <a:solidFill>
            <a:srgbClr val="FFF2CC"/>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600"/>
              <a:t>Cascading Order</a:t>
            </a:r>
            <a:endParaRPr b="1" sz="1600"/>
          </a:p>
          <a:p>
            <a:pPr indent="0" lvl="0" marL="0" rtl="0" algn="l">
              <a:spcBef>
                <a:spcPts val="0"/>
              </a:spcBef>
              <a:spcAft>
                <a:spcPts val="0"/>
              </a:spcAft>
              <a:buNone/>
            </a:pPr>
            <a:r>
              <a:t/>
            </a:r>
            <a:endParaRPr b="1"/>
          </a:p>
          <a:p>
            <a:pPr indent="0" lvl="0" marL="0" rtl="0" algn="l">
              <a:spcBef>
                <a:spcPts val="0"/>
              </a:spcBef>
              <a:spcAft>
                <a:spcPts val="0"/>
              </a:spcAft>
              <a:buNone/>
            </a:pPr>
            <a:r>
              <a:rPr b="1" lang="en"/>
              <a:t>Highest Priority</a:t>
            </a:r>
            <a:endParaRPr b="1"/>
          </a:p>
          <a:p>
            <a:pPr indent="-317500" lvl="0" marL="457200" rtl="0" algn="l">
              <a:spcBef>
                <a:spcPts val="0"/>
              </a:spcBef>
              <a:spcAft>
                <a:spcPts val="0"/>
              </a:spcAft>
              <a:buSzPts val="1400"/>
              <a:buAutoNum type="arabicPeriod"/>
            </a:pPr>
            <a:r>
              <a:rPr lang="en"/>
              <a:t>Inline Styles</a:t>
            </a:r>
            <a:endParaRPr/>
          </a:p>
          <a:p>
            <a:pPr indent="-317500" lvl="0" marL="457200" rtl="0" algn="l">
              <a:spcBef>
                <a:spcPts val="0"/>
              </a:spcBef>
              <a:spcAft>
                <a:spcPts val="0"/>
              </a:spcAft>
              <a:buSzPts val="1400"/>
              <a:buAutoNum type="arabicPeriod"/>
            </a:pPr>
            <a:r>
              <a:rPr lang="en"/>
              <a:t>Internal Styles</a:t>
            </a:r>
            <a:endParaRPr/>
          </a:p>
          <a:p>
            <a:pPr indent="-317500" lvl="0" marL="457200" rtl="0" algn="l">
              <a:spcBef>
                <a:spcPts val="0"/>
              </a:spcBef>
              <a:spcAft>
                <a:spcPts val="0"/>
              </a:spcAft>
              <a:buSzPts val="1400"/>
              <a:buAutoNum type="arabicPeriod"/>
            </a:pPr>
            <a:r>
              <a:rPr lang="en"/>
              <a:t>External Styles</a:t>
            </a:r>
            <a:endParaRPr/>
          </a:p>
          <a:p>
            <a:pPr indent="-317500" lvl="0" marL="457200" rtl="0" algn="l">
              <a:spcBef>
                <a:spcPts val="0"/>
              </a:spcBef>
              <a:spcAft>
                <a:spcPts val="0"/>
              </a:spcAft>
              <a:buSzPts val="1400"/>
              <a:buAutoNum type="arabicPeriod"/>
            </a:pPr>
            <a:r>
              <a:rPr lang="en"/>
              <a:t>Browser defaults</a:t>
            </a:r>
            <a:br>
              <a:rPr lang="en"/>
            </a:br>
            <a:endParaRPr/>
          </a:p>
          <a:p>
            <a:pPr indent="0" lvl="0" marL="0" rtl="0" algn="l">
              <a:spcBef>
                <a:spcPts val="0"/>
              </a:spcBef>
              <a:spcAft>
                <a:spcPts val="0"/>
              </a:spcAft>
              <a:buNone/>
            </a:pPr>
            <a:r>
              <a:rPr b="1" lang="en"/>
              <a:t>Last Rule</a:t>
            </a:r>
            <a:endParaRPr b="1"/>
          </a:p>
          <a:p>
            <a:pPr indent="-317500" lvl="0" marL="457200" rtl="0" algn="l">
              <a:spcBef>
                <a:spcPts val="0"/>
              </a:spcBef>
              <a:spcAft>
                <a:spcPts val="0"/>
              </a:spcAft>
              <a:buSzPts val="1400"/>
              <a:buChar char="●"/>
            </a:pPr>
            <a:r>
              <a:rPr lang="en"/>
              <a:t>If two selectors are identical, the later of the two will be applied</a:t>
            </a:r>
            <a:br>
              <a:rPr lang="en"/>
            </a:br>
            <a:endParaRPr/>
          </a:p>
          <a:p>
            <a:pPr indent="0" lvl="0" marL="0" rtl="0" algn="l">
              <a:spcBef>
                <a:spcPts val="0"/>
              </a:spcBef>
              <a:spcAft>
                <a:spcPts val="0"/>
              </a:spcAft>
              <a:buNone/>
            </a:pPr>
            <a:r>
              <a:rPr b="1" lang="en"/>
              <a:t>Specific</a:t>
            </a:r>
            <a:endParaRPr b="1"/>
          </a:p>
          <a:p>
            <a:pPr indent="-317500" lvl="0" marL="457200" rtl="0" algn="l">
              <a:spcBef>
                <a:spcPts val="0"/>
              </a:spcBef>
              <a:spcAft>
                <a:spcPts val="0"/>
              </a:spcAft>
              <a:buSzPts val="1400"/>
              <a:buChar char="●"/>
            </a:pPr>
            <a:r>
              <a:rPr lang="en"/>
              <a:t>The most specific selector will be applied.  h1 {} is more specific than * {}</a:t>
            </a:r>
            <a:br>
              <a:rPr lang="en"/>
            </a:br>
            <a:endParaRPr/>
          </a:p>
          <a:p>
            <a:pPr indent="0" lvl="0" marL="0" rtl="0" algn="l">
              <a:spcBef>
                <a:spcPts val="0"/>
              </a:spcBef>
              <a:spcAft>
                <a:spcPts val="0"/>
              </a:spcAft>
              <a:buNone/>
            </a:pPr>
            <a:r>
              <a:rPr b="1" lang="en"/>
              <a:t>!Important</a:t>
            </a:r>
            <a:endParaRPr b="1"/>
          </a:p>
          <a:p>
            <a:pPr indent="-317500" lvl="0" marL="457200" rtl="0" algn="l">
              <a:spcBef>
                <a:spcPts val="0"/>
              </a:spcBef>
              <a:spcAft>
                <a:spcPts val="0"/>
              </a:spcAft>
              <a:buSzPts val="1400"/>
              <a:buChar char="●"/>
            </a:pPr>
            <a:r>
              <a:rPr lang="en"/>
              <a:t>indicates that this rule is more important than previous rules that may be applied.</a:t>
            </a:r>
            <a:endParaRPr/>
          </a:p>
        </p:txBody>
      </p:sp>
      <p:pic>
        <p:nvPicPr>
          <p:cNvPr id="207" name="Google Shape;207;p39"/>
          <p:cNvPicPr preferRelativeResize="0"/>
          <p:nvPr/>
        </p:nvPicPr>
        <p:blipFill>
          <a:blip r:embed="rId3">
            <a:alphaModFix/>
          </a:blip>
          <a:stretch>
            <a:fillRect/>
          </a:stretch>
        </p:blipFill>
        <p:spPr>
          <a:xfrm>
            <a:off x="231700" y="1897125"/>
            <a:ext cx="4724532" cy="2911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40"/>
          <p:cNvSpPr txBox="1"/>
          <p:nvPr>
            <p:ph type="title"/>
          </p:nvPr>
        </p:nvSpPr>
        <p:spPr>
          <a:xfrm>
            <a:off x="311700" y="-1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CSS Selectors</a:t>
            </a:r>
            <a:endParaRPr/>
          </a:p>
        </p:txBody>
      </p:sp>
      <p:sp>
        <p:nvSpPr>
          <p:cNvPr id="213" name="Google Shape;213;p40"/>
          <p:cNvSpPr txBox="1"/>
          <p:nvPr>
            <p:ph idx="1" type="body"/>
          </p:nvPr>
        </p:nvSpPr>
        <p:spPr>
          <a:xfrm>
            <a:off x="475800" y="780400"/>
            <a:ext cx="5125200" cy="2223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Universal Selector:  			</a:t>
            </a:r>
            <a:r>
              <a:rPr b="1" lang="en">
                <a:solidFill>
                  <a:srgbClr val="000000"/>
                </a:solidFill>
              </a:rPr>
              <a:t>*</a:t>
            </a:r>
            <a:endParaRPr b="1">
              <a:solidFill>
                <a:srgbClr val="000000"/>
              </a:solidFill>
            </a:endParaRPr>
          </a:p>
          <a:p>
            <a:pPr indent="-342900" lvl="0" marL="457200" rtl="0" algn="l">
              <a:spcBef>
                <a:spcPts val="0"/>
              </a:spcBef>
              <a:spcAft>
                <a:spcPts val="0"/>
              </a:spcAft>
              <a:buSzPts val="1800"/>
              <a:buAutoNum type="arabicPeriod"/>
            </a:pPr>
            <a:r>
              <a:rPr lang="en"/>
              <a:t>Element Selector:  			</a:t>
            </a:r>
            <a:r>
              <a:rPr b="1" lang="en">
                <a:solidFill>
                  <a:srgbClr val="000000"/>
                </a:solidFill>
              </a:rPr>
              <a:t>div</a:t>
            </a:r>
            <a:endParaRPr b="1">
              <a:solidFill>
                <a:srgbClr val="000000"/>
              </a:solidFill>
            </a:endParaRPr>
          </a:p>
          <a:p>
            <a:pPr indent="-342900" lvl="0" marL="457200" rtl="0" algn="l">
              <a:spcBef>
                <a:spcPts val="0"/>
              </a:spcBef>
              <a:spcAft>
                <a:spcPts val="0"/>
              </a:spcAft>
              <a:buSzPts val="1800"/>
              <a:buAutoNum type="arabicPeriod"/>
            </a:pPr>
            <a:r>
              <a:rPr lang="en"/>
              <a:t>Class Selector:   				</a:t>
            </a:r>
            <a:r>
              <a:rPr b="1" lang="en">
                <a:solidFill>
                  <a:schemeClr val="dk1"/>
                </a:solidFill>
              </a:rPr>
              <a:t>.spanOne</a:t>
            </a:r>
            <a:endParaRPr b="1">
              <a:solidFill>
                <a:srgbClr val="000000"/>
              </a:solidFill>
            </a:endParaRPr>
          </a:p>
          <a:p>
            <a:pPr indent="-342900" lvl="0" marL="457200" rtl="0" algn="l">
              <a:spcBef>
                <a:spcPts val="0"/>
              </a:spcBef>
              <a:spcAft>
                <a:spcPts val="0"/>
              </a:spcAft>
              <a:buSzPts val="1800"/>
              <a:buAutoNum type="arabicPeriod"/>
            </a:pPr>
            <a:r>
              <a:rPr lang="en"/>
              <a:t>Id Selector:  					</a:t>
            </a:r>
            <a:r>
              <a:rPr b="1" lang="en">
                <a:solidFill>
                  <a:schemeClr val="dk1"/>
                </a:solidFill>
              </a:rPr>
              <a:t>#divThree</a:t>
            </a:r>
            <a:endParaRPr b="1">
              <a:solidFill>
                <a:srgbClr val="000000"/>
              </a:solidFill>
            </a:endParaRPr>
          </a:p>
        </p:txBody>
      </p:sp>
      <p:sp>
        <p:nvSpPr>
          <p:cNvPr id="214" name="Google Shape;214;p40"/>
          <p:cNvSpPr txBox="1"/>
          <p:nvPr/>
        </p:nvSpPr>
        <p:spPr>
          <a:xfrm>
            <a:off x="1087800" y="4155775"/>
            <a:ext cx="2095800" cy="4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List of Pseudo-classes</a:t>
            </a:r>
            <a:endParaRPr/>
          </a:p>
        </p:txBody>
      </p:sp>
      <p:sp>
        <p:nvSpPr>
          <p:cNvPr id="215" name="Google Shape;215;p40"/>
          <p:cNvSpPr txBox="1"/>
          <p:nvPr/>
        </p:nvSpPr>
        <p:spPr>
          <a:xfrm>
            <a:off x="7114800" y="4305125"/>
            <a:ext cx="1767300" cy="4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4"/>
              </a:rPr>
              <a:t>Selector CodePen</a:t>
            </a:r>
            <a:endParaRPr/>
          </a:p>
        </p:txBody>
      </p:sp>
      <p:sp>
        <p:nvSpPr>
          <p:cNvPr id="216" name="Google Shape;216;p40"/>
          <p:cNvSpPr txBox="1"/>
          <p:nvPr>
            <p:ph idx="1" type="body"/>
          </p:nvPr>
        </p:nvSpPr>
        <p:spPr>
          <a:xfrm>
            <a:off x="5890525" y="305575"/>
            <a:ext cx="3469500" cy="2223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b="1">
              <a:solidFill>
                <a:srgbClr val="000000"/>
              </a:solidFill>
            </a:endParaRPr>
          </a:p>
          <a:p>
            <a:pPr indent="0" lvl="0" marL="0" rtl="0" algn="l">
              <a:lnSpc>
                <a:spcPct val="150000"/>
              </a:lnSpc>
              <a:spcBef>
                <a:spcPts val="1600"/>
              </a:spcBef>
              <a:spcAft>
                <a:spcPts val="0"/>
              </a:spcAft>
              <a:buNone/>
            </a:pPr>
            <a:r>
              <a:rPr lang="en"/>
              <a:t>&lt;</a:t>
            </a:r>
            <a:r>
              <a:rPr b="1" lang="en">
                <a:solidFill>
                  <a:srgbClr val="000000"/>
                </a:solidFill>
              </a:rPr>
              <a:t>div&gt;</a:t>
            </a:r>
            <a:endParaRPr b="1">
              <a:solidFill>
                <a:srgbClr val="000000"/>
              </a:solidFill>
            </a:endParaRPr>
          </a:p>
          <a:p>
            <a:pPr indent="0" lvl="0" marL="0" rtl="0" algn="l">
              <a:lnSpc>
                <a:spcPct val="150000"/>
              </a:lnSpc>
              <a:spcBef>
                <a:spcPts val="0"/>
              </a:spcBef>
              <a:spcAft>
                <a:spcPts val="0"/>
              </a:spcAft>
              <a:buNone/>
            </a:pPr>
            <a:r>
              <a:rPr b="1" lang="en">
                <a:solidFill>
                  <a:schemeClr val="dk1"/>
                </a:solidFill>
              </a:rPr>
              <a:t>&lt;span class=”spanOne”&gt;</a:t>
            </a:r>
            <a:endParaRPr b="1">
              <a:solidFill>
                <a:srgbClr val="000000"/>
              </a:solidFill>
            </a:endParaRPr>
          </a:p>
          <a:p>
            <a:pPr indent="0" lvl="0" marL="0" rtl="0" algn="l">
              <a:lnSpc>
                <a:spcPct val="150000"/>
              </a:lnSpc>
              <a:spcBef>
                <a:spcPts val="0"/>
              </a:spcBef>
              <a:spcAft>
                <a:spcPts val="0"/>
              </a:spcAft>
              <a:buNone/>
            </a:pPr>
            <a:r>
              <a:rPr b="1" lang="en">
                <a:solidFill>
                  <a:schemeClr val="dk1"/>
                </a:solidFill>
              </a:rPr>
              <a:t>&lt;div id=”divThree”&gt;</a:t>
            </a:r>
            <a:endParaRPr b="1">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CSS Selectors</a:t>
            </a:r>
            <a:endParaRPr/>
          </a:p>
        </p:txBody>
      </p:sp>
      <p:sp>
        <p:nvSpPr>
          <p:cNvPr id="222" name="Google Shape;222;p41"/>
          <p:cNvSpPr txBox="1"/>
          <p:nvPr>
            <p:ph idx="1" type="body"/>
          </p:nvPr>
        </p:nvSpPr>
        <p:spPr>
          <a:xfrm>
            <a:off x="311700" y="1152475"/>
            <a:ext cx="4945200" cy="388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CSS Selectors can be combined to achieve greater specificity</a:t>
            </a:r>
            <a:endParaRPr/>
          </a:p>
          <a:p>
            <a:pPr indent="0" lvl="0" marL="0" rtl="0" algn="l">
              <a:spcBef>
                <a:spcPts val="1600"/>
              </a:spcBef>
              <a:spcAft>
                <a:spcPts val="0"/>
              </a:spcAft>
              <a:buNone/>
            </a:pPr>
            <a:r>
              <a:rPr lang="en" sz="1600">
                <a:latin typeface="Courier New"/>
                <a:ea typeface="Courier New"/>
                <a:cs typeface="Courier New"/>
                <a:sym typeface="Courier New"/>
              </a:rPr>
              <a:t>	</a:t>
            </a:r>
            <a:r>
              <a:rPr b="1" lang="en" sz="1600">
                <a:solidFill>
                  <a:srgbClr val="980000"/>
                </a:solidFill>
                <a:latin typeface="Courier New"/>
                <a:ea typeface="Courier New"/>
                <a:cs typeface="Courier New"/>
                <a:sym typeface="Courier New"/>
              </a:rPr>
              <a:t>div</a:t>
            </a:r>
            <a:r>
              <a:rPr b="1" lang="en" sz="1600">
                <a:latin typeface="Courier New"/>
                <a:ea typeface="Courier New"/>
                <a:cs typeface="Courier New"/>
                <a:sym typeface="Courier New"/>
              </a:rPr>
              <a:t> </a:t>
            </a:r>
            <a:r>
              <a:rPr b="1" lang="en" sz="1600">
                <a:solidFill>
                  <a:srgbClr val="FF9900"/>
                </a:solidFill>
                <a:latin typeface="Courier New"/>
                <a:ea typeface="Courier New"/>
                <a:cs typeface="Courier New"/>
                <a:sym typeface="Courier New"/>
              </a:rPr>
              <a:t>h2.header</a:t>
            </a:r>
            <a:r>
              <a:rPr b="1" lang="en" sz="1600">
                <a:latin typeface="Courier New"/>
                <a:ea typeface="Courier New"/>
                <a:cs typeface="Courier New"/>
                <a:sym typeface="Courier New"/>
              </a:rPr>
              <a:t> </a:t>
            </a:r>
            <a:r>
              <a:rPr b="1" lang="en" sz="1600">
                <a:solidFill>
                  <a:srgbClr val="0000FF"/>
                </a:solidFill>
                <a:latin typeface="Courier New"/>
                <a:ea typeface="Courier New"/>
                <a:cs typeface="Courier New"/>
                <a:sym typeface="Courier New"/>
              </a:rPr>
              <a:t>ul</a:t>
            </a:r>
            <a:r>
              <a:rPr b="1" lang="en" sz="1600">
                <a:latin typeface="Courier New"/>
                <a:ea typeface="Courier New"/>
                <a:cs typeface="Courier New"/>
                <a:sym typeface="Courier New"/>
              </a:rPr>
              <a:t> &gt; </a:t>
            </a:r>
            <a:r>
              <a:rPr b="1" lang="en" sz="1600">
                <a:solidFill>
                  <a:srgbClr val="38761D"/>
                </a:solidFill>
                <a:latin typeface="Courier New"/>
                <a:ea typeface="Courier New"/>
                <a:cs typeface="Courier New"/>
                <a:sym typeface="Courier New"/>
              </a:rPr>
              <a:t>li</a:t>
            </a:r>
            <a:r>
              <a:rPr lang="en" sz="1600">
                <a:latin typeface="Courier New"/>
                <a:ea typeface="Courier New"/>
                <a:cs typeface="Courier New"/>
                <a:sym typeface="Courier New"/>
              </a:rPr>
              <a:t> {</a:t>
            </a:r>
            <a:endParaRPr sz="1600">
              <a:latin typeface="Courier New"/>
              <a:ea typeface="Courier New"/>
              <a:cs typeface="Courier New"/>
              <a:sym typeface="Courier New"/>
            </a:endParaRPr>
          </a:p>
          <a:p>
            <a:pPr indent="0" lvl="0" marL="0" rtl="0" algn="l">
              <a:spcBef>
                <a:spcPts val="1600"/>
              </a:spcBef>
              <a:spcAft>
                <a:spcPts val="0"/>
              </a:spcAft>
              <a:buNone/>
            </a:pPr>
            <a:r>
              <a:rPr lang="en" sz="1600">
                <a:latin typeface="Courier New"/>
                <a:ea typeface="Courier New"/>
                <a:cs typeface="Courier New"/>
                <a:sym typeface="Courier New"/>
              </a:rPr>
              <a:t>		background-color: red;</a:t>
            </a:r>
            <a:endParaRPr sz="1600">
              <a:latin typeface="Courier New"/>
              <a:ea typeface="Courier New"/>
              <a:cs typeface="Courier New"/>
              <a:sym typeface="Courier New"/>
            </a:endParaRPr>
          </a:p>
          <a:p>
            <a:pPr indent="457200" lvl="0" marL="0" rtl="0" algn="l">
              <a:spcBef>
                <a:spcPts val="1600"/>
              </a:spcBef>
              <a:spcAft>
                <a:spcPts val="0"/>
              </a:spcAft>
              <a:buNone/>
            </a:pPr>
            <a:r>
              <a:rPr lang="en" sz="1600">
                <a:latin typeface="Courier New"/>
                <a:ea typeface="Courier New"/>
                <a:cs typeface="Courier New"/>
                <a:sym typeface="Courier New"/>
              </a:rPr>
              <a:t>}</a:t>
            </a:r>
            <a:endParaRPr sz="1600">
              <a:latin typeface="Courier New"/>
              <a:ea typeface="Courier New"/>
              <a:cs typeface="Courier New"/>
              <a:sym typeface="Courier New"/>
            </a:endParaRPr>
          </a:p>
          <a:p>
            <a:pPr indent="0" lvl="0" marL="0" rtl="0" algn="l">
              <a:spcBef>
                <a:spcPts val="1600"/>
              </a:spcBef>
              <a:spcAft>
                <a:spcPts val="1600"/>
              </a:spcAft>
              <a:buClr>
                <a:schemeClr val="dk1"/>
              </a:buClr>
              <a:buSzPts val="1100"/>
              <a:buFont typeface="Arial"/>
              <a:buNone/>
            </a:pPr>
            <a:r>
              <a:rPr lang="en"/>
              <a:t>This selector will select all </a:t>
            </a:r>
            <a:r>
              <a:rPr b="1" lang="en">
                <a:solidFill>
                  <a:srgbClr val="38761D"/>
                </a:solidFill>
              </a:rPr>
              <a:t>li</a:t>
            </a:r>
            <a:r>
              <a:rPr lang="en"/>
              <a:t> elements that are a child of an </a:t>
            </a:r>
            <a:r>
              <a:rPr b="1" lang="en">
                <a:solidFill>
                  <a:srgbClr val="0000FF"/>
                </a:solidFill>
              </a:rPr>
              <a:t>ul</a:t>
            </a:r>
            <a:r>
              <a:rPr lang="en"/>
              <a:t> that is a descendent of an </a:t>
            </a:r>
            <a:r>
              <a:rPr lang="en">
                <a:solidFill>
                  <a:srgbClr val="FF9900"/>
                </a:solidFill>
              </a:rPr>
              <a:t>h2</a:t>
            </a:r>
            <a:r>
              <a:rPr lang="en"/>
              <a:t> element that has the </a:t>
            </a:r>
            <a:r>
              <a:rPr b="1" lang="en">
                <a:solidFill>
                  <a:srgbClr val="FF9900"/>
                </a:solidFill>
              </a:rPr>
              <a:t>.header</a:t>
            </a:r>
            <a:r>
              <a:rPr lang="en"/>
              <a:t> class applied to it, that is a descendent of a </a:t>
            </a:r>
            <a:r>
              <a:rPr b="1" lang="en">
                <a:solidFill>
                  <a:srgbClr val="980000"/>
                </a:solidFill>
              </a:rPr>
              <a:t>div</a:t>
            </a:r>
            <a:endParaRPr b="1" sz="1600">
              <a:solidFill>
                <a:srgbClr val="980000"/>
              </a:solidFill>
              <a:latin typeface="Courier New"/>
              <a:ea typeface="Courier New"/>
              <a:cs typeface="Courier New"/>
              <a:sym typeface="Courier New"/>
            </a:endParaRPr>
          </a:p>
        </p:txBody>
      </p:sp>
      <p:pic>
        <p:nvPicPr>
          <p:cNvPr id="223" name="Google Shape;223;p41"/>
          <p:cNvPicPr preferRelativeResize="0"/>
          <p:nvPr/>
        </p:nvPicPr>
        <p:blipFill>
          <a:blip r:embed="rId3">
            <a:alphaModFix/>
          </a:blip>
          <a:stretch>
            <a:fillRect/>
          </a:stretch>
        </p:blipFill>
        <p:spPr>
          <a:xfrm>
            <a:off x="5501250" y="283500"/>
            <a:ext cx="2990850" cy="2352675"/>
          </a:xfrm>
          <a:prstGeom prst="rect">
            <a:avLst/>
          </a:prstGeom>
          <a:noFill/>
          <a:ln>
            <a:noFill/>
          </a:ln>
        </p:spPr>
      </p:pic>
      <p:pic>
        <p:nvPicPr>
          <p:cNvPr id="224" name="Google Shape;224;p41"/>
          <p:cNvPicPr preferRelativeResize="0"/>
          <p:nvPr/>
        </p:nvPicPr>
        <p:blipFill>
          <a:blip r:embed="rId3">
            <a:alphaModFix/>
          </a:blip>
          <a:stretch>
            <a:fillRect/>
          </a:stretch>
        </p:blipFill>
        <p:spPr>
          <a:xfrm>
            <a:off x="5416625" y="2636175"/>
            <a:ext cx="2990850" cy="2352675"/>
          </a:xfrm>
          <a:prstGeom prst="rect">
            <a:avLst/>
          </a:prstGeom>
          <a:noFill/>
          <a:ln>
            <a:noFill/>
          </a:ln>
        </p:spPr>
      </p:pic>
      <p:sp>
        <p:nvSpPr>
          <p:cNvPr id="225" name="Google Shape;225;p41"/>
          <p:cNvSpPr txBox="1"/>
          <p:nvPr/>
        </p:nvSpPr>
        <p:spPr>
          <a:xfrm>
            <a:off x="6373425" y="504000"/>
            <a:ext cx="2108400" cy="507900"/>
          </a:xfrm>
          <a:prstGeom prst="rect">
            <a:avLst/>
          </a:prstGeom>
          <a:solidFill>
            <a:schemeClr val="lt1"/>
          </a:solid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100">
                <a:solidFill>
                  <a:schemeClr val="accent4"/>
                </a:solidFill>
                <a:latin typeface="Comfortaa"/>
                <a:ea typeface="Comfortaa"/>
                <a:cs typeface="Comfortaa"/>
                <a:sym typeface="Comfortaa"/>
              </a:rPr>
              <a:t>&gt;</a:t>
            </a:r>
            <a:endParaRPr b="1" sz="2100">
              <a:solidFill>
                <a:schemeClr val="accent4"/>
              </a:solidFill>
              <a:latin typeface="Comfortaa"/>
              <a:ea typeface="Comfortaa"/>
              <a:cs typeface="Comfortaa"/>
              <a:sym typeface="Comforta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2"/>
          <p:cNvSpPr txBox="1"/>
          <p:nvPr>
            <p:ph type="title"/>
          </p:nvPr>
        </p:nvSpPr>
        <p:spPr>
          <a:xfrm>
            <a:off x="311700" y="-11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CSS Selectors continued...</a:t>
            </a:r>
            <a:endParaRPr/>
          </a:p>
        </p:txBody>
      </p:sp>
      <p:sp>
        <p:nvSpPr>
          <p:cNvPr id="231" name="Google Shape;231;p42"/>
          <p:cNvSpPr txBox="1"/>
          <p:nvPr>
            <p:ph idx="1" type="body"/>
          </p:nvPr>
        </p:nvSpPr>
        <p:spPr>
          <a:xfrm>
            <a:off x="475800" y="475600"/>
            <a:ext cx="8356500" cy="3889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Universal Selector:  			</a:t>
            </a:r>
            <a:r>
              <a:rPr b="1" lang="en">
                <a:solidFill>
                  <a:srgbClr val="000000"/>
                </a:solidFill>
              </a:rPr>
              <a:t>*</a:t>
            </a:r>
            <a:endParaRPr b="1">
              <a:solidFill>
                <a:srgbClr val="000000"/>
              </a:solidFill>
            </a:endParaRPr>
          </a:p>
          <a:p>
            <a:pPr indent="-342900" lvl="0" marL="457200" rtl="0" algn="l">
              <a:spcBef>
                <a:spcPts val="0"/>
              </a:spcBef>
              <a:spcAft>
                <a:spcPts val="0"/>
              </a:spcAft>
              <a:buSzPts val="1800"/>
              <a:buAutoNum type="arabicPeriod"/>
            </a:pPr>
            <a:r>
              <a:rPr lang="en"/>
              <a:t>Element Selector:  			</a:t>
            </a:r>
            <a:r>
              <a:rPr b="1" lang="en">
                <a:solidFill>
                  <a:srgbClr val="000000"/>
                </a:solidFill>
              </a:rPr>
              <a:t>div</a:t>
            </a:r>
            <a:endParaRPr b="1">
              <a:solidFill>
                <a:srgbClr val="000000"/>
              </a:solidFill>
            </a:endParaRPr>
          </a:p>
          <a:p>
            <a:pPr indent="-342900" lvl="0" marL="457200" rtl="0" algn="l">
              <a:spcBef>
                <a:spcPts val="0"/>
              </a:spcBef>
              <a:spcAft>
                <a:spcPts val="0"/>
              </a:spcAft>
              <a:buSzPts val="1800"/>
              <a:buAutoNum type="arabicPeriod"/>
            </a:pPr>
            <a:r>
              <a:rPr lang="en"/>
              <a:t>Class Selector:   				</a:t>
            </a:r>
            <a:r>
              <a:rPr b="1" lang="en">
                <a:solidFill>
                  <a:schemeClr val="dk1"/>
                </a:solidFill>
              </a:rPr>
              <a:t>.spanOne</a:t>
            </a:r>
            <a:endParaRPr b="1">
              <a:solidFill>
                <a:srgbClr val="000000"/>
              </a:solidFill>
            </a:endParaRPr>
          </a:p>
          <a:p>
            <a:pPr indent="-342900" lvl="0" marL="457200" rtl="0" algn="l">
              <a:spcBef>
                <a:spcPts val="0"/>
              </a:spcBef>
              <a:spcAft>
                <a:spcPts val="0"/>
              </a:spcAft>
              <a:buSzPts val="1800"/>
              <a:buAutoNum type="arabicPeriod"/>
            </a:pPr>
            <a:r>
              <a:rPr lang="en"/>
              <a:t>Id Selector:  					</a:t>
            </a:r>
            <a:r>
              <a:rPr b="1" lang="en">
                <a:solidFill>
                  <a:schemeClr val="dk1"/>
                </a:solidFill>
              </a:rPr>
              <a:t>#divThree</a:t>
            </a:r>
            <a:endParaRPr b="1">
              <a:solidFill>
                <a:srgbClr val="000000"/>
              </a:solidFill>
            </a:endParaRPr>
          </a:p>
          <a:p>
            <a:pPr indent="-342900" lvl="0" marL="457200" rtl="0" algn="l">
              <a:spcBef>
                <a:spcPts val="0"/>
              </a:spcBef>
              <a:spcAft>
                <a:spcPts val="0"/>
              </a:spcAft>
              <a:buSzPts val="1800"/>
              <a:buAutoNum type="arabicPeriod"/>
            </a:pPr>
            <a:r>
              <a:rPr lang="en"/>
              <a:t>Descendent Combinator:  		</a:t>
            </a:r>
            <a:r>
              <a:rPr b="1" lang="en">
                <a:solidFill>
                  <a:schemeClr val="dk1"/>
                </a:solidFill>
              </a:rPr>
              <a:t>.</a:t>
            </a:r>
            <a:r>
              <a:rPr b="1" lang="en">
                <a:solidFill>
                  <a:srgbClr val="000000"/>
                </a:solidFill>
              </a:rPr>
              <a:t>special h2</a:t>
            </a:r>
            <a:r>
              <a:rPr lang="en"/>
              <a:t>  </a:t>
            </a:r>
            <a:endParaRPr/>
          </a:p>
          <a:p>
            <a:pPr indent="-342900" lvl="0" marL="457200" rtl="0" algn="l">
              <a:spcBef>
                <a:spcPts val="0"/>
              </a:spcBef>
              <a:spcAft>
                <a:spcPts val="0"/>
              </a:spcAft>
              <a:buSzPts val="1800"/>
              <a:buAutoNum type="arabicPeriod"/>
            </a:pPr>
            <a:r>
              <a:rPr lang="en"/>
              <a:t>Child Selector:   				</a:t>
            </a:r>
            <a:r>
              <a:rPr b="1" lang="en">
                <a:solidFill>
                  <a:srgbClr val="000000"/>
                </a:solidFill>
              </a:rPr>
              <a:t>#divThree &gt; span</a:t>
            </a:r>
            <a:endParaRPr b="1">
              <a:solidFill>
                <a:srgbClr val="000000"/>
              </a:solidFill>
            </a:endParaRPr>
          </a:p>
          <a:p>
            <a:pPr indent="-342900" lvl="0" marL="457200" rtl="0" algn="l">
              <a:spcBef>
                <a:spcPts val="0"/>
              </a:spcBef>
              <a:spcAft>
                <a:spcPts val="0"/>
              </a:spcAft>
              <a:buSzPts val="1800"/>
              <a:buAutoNum type="arabicPeriod"/>
            </a:pPr>
            <a:r>
              <a:rPr lang="en"/>
              <a:t>Adjacent Sibling Selector:  		</a:t>
            </a:r>
            <a:r>
              <a:rPr b="1" lang="en">
                <a:solidFill>
                  <a:srgbClr val="000000"/>
                </a:solidFill>
              </a:rPr>
              <a:t>.spanOne + span</a:t>
            </a:r>
            <a:endParaRPr b="1">
              <a:solidFill>
                <a:srgbClr val="000000"/>
              </a:solidFill>
            </a:endParaRPr>
          </a:p>
          <a:p>
            <a:pPr indent="-317500" lvl="1" marL="914400" rtl="0" algn="l">
              <a:spcBef>
                <a:spcPts val="0"/>
              </a:spcBef>
              <a:spcAft>
                <a:spcPts val="0"/>
              </a:spcAft>
              <a:buSzPts val="1400"/>
              <a:buChar char="○"/>
            </a:pPr>
            <a:r>
              <a:rPr lang="en" sz="1300"/>
              <a:t> (aka immediately following)</a:t>
            </a:r>
            <a:r>
              <a:rPr b="1" lang="en">
                <a:solidFill>
                  <a:srgbClr val="000000"/>
                </a:solidFill>
              </a:rPr>
              <a:t>  </a:t>
            </a:r>
            <a:endParaRPr b="1">
              <a:solidFill>
                <a:srgbClr val="000000"/>
              </a:solidFill>
            </a:endParaRPr>
          </a:p>
          <a:p>
            <a:pPr indent="-342900" lvl="0" marL="457200" rtl="0" algn="l">
              <a:spcBef>
                <a:spcPts val="0"/>
              </a:spcBef>
              <a:spcAft>
                <a:spcPts val="0"/>
              </a:spcAft>
              <a:buSzPts val="1800"/>
              <a:buAutoNum type="arabicPeriod"/>
            </a:pPr>
            <a:r>
              <a:rPr lang="en"/>
              <a:t>General Sibling Selector:  		</a:t>
            </a:r>
            <a:r>
              <a:rPr b="1" lang="en">
                <a:solidFill>
                  <a:srgbClr val="000000"/>
                </a:solidFill>
              </a:rPr>
              <a:t>.spanTwo ~ span</a:t>
            </a:r>
            <a:endParaRPr b="1">
              <a:solidFill>
                <a:srgbClr val="000000"/>
              </a:solidFill>
            </a:endParaRPr>
          </a:p>
          <a:p>
            <a:pPr indent="-342900" lvl="0" marL="457200" rtl="0" algn="l">
              <a:spcBef>
                <a:spcPts val="0"/>
              </a:spcBef>
              <a:spcAft>
                <a:spcPts val="0"/>
              </a:spcAft>
              <a:buSzPts val="1800"/>
              <a:buAutoNum type="arabicPeriod"/>
            </a:pPr>
            <a:r>
              <a:rPr lang="en"/>
              <a:t>Pseudo-class Selector:  		</a:t>
            </a:r>
            <a:r>
              <a:rPr b="1" lang="en">
                <a:solidFill>
                  <a:srgbClr val="000000"/>
                </a:solidFill>
              </a:rPr>
              <a:t>div :first-child</a:t>
            </a:r>
            <a:br>
              <a:rPr b="1" lang="en">
                <a:solidFill>
                  <a:srgbClr val="000000"/>
                </a:solidFill>
              </a:rPr>
            </a:br>
            <a:r>
              <a:rPr b="1" lang="en">
                <a:solidFill>
                  <a:srgbClr val="000000"/>
                </a:solidFill>
              </a:rPr>
              <a:t>					  		div :last-child</a:t>
            </a:r>
            <a:br>
              <a:rPr b="1" lang="en">
                <a:solidFill>
                  <a:srgbClr val="000000"/>
                </a:solidFill>
              </a:rPr>
            </a:br>
            <a:r>
              <a:rPr b="1" lang="en">
                <a:solidFill>
                  <a:srgbClr val="000000"/>
                </a:solidFill>
              </a:rPr>
              <a:t>					   		div :nth-child(2)</a:t>
            </a:r>
            <a:br>
              <a:rPr b="1" lang="en">
                <a:solidFill>
                  <a:srgbClr val="000000"/>
                </a:solidFill>
              </a:rPr>
            </a:br>
            <a:r>
              <a:rPr b="1" lang="en">
                <a:solidFill>
                  <a:srgbClr val="000000"/>
                </a:solidFill>
              </a:rPr>
              <a:t>					   		div:hover</a:t>
            </a:r>
            <a:endParaRPr b="1">
              <a:solidFill>
                <a:srgbClr val="000000"/>
              </a:solidFill>
            </a:endParaRPr>
          </a:p>
        </p:txBody>
      </p:sp>
      <p:sp>
        <p:nvSpPr>
          <p:cNvPr id="232" name="Google Shape;232;p42"/>
          <p:cNvSpPr txBox="1"/>
          <p:nvPr/>
        </p:nvSpPr>
        <p:spPr>
          <a:xfrm>
            <a:off x="1087800" y="4155775"/>
            <a:ext cx="2095800" cy="4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List of Pseudo-classes</a:t>
            </a:r>
            <a:endParaRPr/>
          </a:p>
        </p:txBody>
      </p:sp>
      <p:sp>
        <p:nvSpPr>
          <p:cNvPr id="233" name="Google Shape;233;p42"/>
          <p:cNvSpPr txBox="1"/>
          <p:nvPr/>
        </p:nvSpPr>
        <p:spPr>
          <a:xfrm>
            <a:off x="7114800" y="4305125"/>
            <a:ext cx="1767300" cy="4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4"/>
              </a:rPr>
              <a:t>Selector CodePen</a:t>
            </a:r>
            <a:endParaRPr/>
          </a:p>
        </p:txBody>
      </p:sp>
      <p:cxnSp>
        <p:nvCxnSpPr>
          <p:cNvPr id="234" name="Google Shape;234;p42"/>
          <p:cNvCxnSpPr/>
          <p:nvPr/>
        </p:nvCxnSpPr>
        <p:spPr>
          <a:xfrm>
            <a:off x="399600" y="1814025"/>
            <a:ext cx="84678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8" name="Shape 238"/>
        <p:cNvGrpSpPr/>
        <p:nvPr/>
      </p:nvGrpSpPr>
      <p:grpSpPr>
        <a:xfrm>
          <a:off x="0" y="0"/>
          <a:ext cx="0" cy="0"/>
          <a:chOff x="0" y="0"/>
          <a:chExt cx="0" cy="0"/>
        </a:xfrm>
      </p:grpSpPr>
      <p:sp>
        <p:nvSpPr>
          <p:cNvPr id="239" name="Google Shape;239;p43"/>
          <p:cNvSpPr txBox="1"/>
          <p:nvPr/>
        </p:nvSpPr>
        <p:spPr>
          <a:xfrm>
            <a:off x="0" y="1727250"/>
            <a:ext cx="9144000" cy="6510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100">
                <a:solidFill>
                  <a:srgbClr val="434343"/>
                </a:solidFill>
                <a:highlight>
                  <a:schemeClr val="lt1"/>
                </a:highlight>
                <a:latin typeface="Proxima Nova"/>
                <a:ea typeface="Proxima Nova"/>
                <a:cs typeface="Proxima Nova"/>
                <a:sym typeface="Proxima Nova"/>
              </a:rPr>
              <a:t>BOX MODEL</a:t>
            </a:r>
            <a:endParaRPr sz="2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6"/>
          <p:cNvSpPr txBox="1"/>
          <p:nvPr/>
        </p:nvSpPr>
        <p:spPr>
          <a:xfrm>
            <a:off x="1119475" y="166875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HTML / CSS REVIEW</a:t>
            </a:r>
            <a:endParaRPr sz="4800">
              <a:solidFill>
                <a:srgbClr val="434343"/>
              </a:solidFill>
              <a:latin typeface="Proxima Nova"/>
              <a:ea typeface="Proxima Nova"/>
              <a:cs typeface="Proxima Nova"/>
              <a:sym typeface="Proxima Nova"/>
            </a:endParaRPr>
          </a:p>
        </p:txBody>
      </p:sp>
      <p:pic>
        <p:nvPicPr>
          <p:cNvPr descr="tagline.png" id="110" name="Google Shape;110;p26"/>
          <p:cNvPicPr preferRelativeResize="0"/>
          <p:nvPr/>
        </p:nvPicPr>
        <p:blipFill>
          <a:blip r:embed="rId3">
            <a:alphaModFix/>
          </a:blip>
          <a:stretch>
            <a:fillRect/>
          </a:stretch>
        </p:blipFill>
        <p:spPr>
          <a:xfrm>
            <a:off x="205500" y="4768850"/>
            <a:ext cx="2657676" cy="2341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3" name="Shape 243"/>
        <p:cNvGrpSpPr/>
        <p:nvPr/>
      </p:nvGrpSpPr>
      <p:grpSpPr>
        <a:xfrm>
          <a:off x="0" y="0"/>
          <a:ext cx="0" cy="0"/>
          <a:chOff x="0" y="0"/>
          <a:chExt cx="0" cy="0"/>
        </a:xfrm>
      </p:grpSpPr>
      <p:sp>
        <p:nvSpPr>
          <p:cNvPr id="244" name="Google Shape;244;p44"/>
          <p:cNvSpPr txBox="1"/>
          <p:nvPr/>
        </p:nvSpPr>
        <p:spPr>
          <a:xfrm>
            <a:off x="4572000" y="1082850"/>
            <a:ext cx="4216800" cy="2261100"/>
          </a:xfrm>
          <a:prstGeom prst="rect">
            <a:avLst/>
          </a:prstGeom>
          <a:noFill/>
          <a:ln>
            <a:noFill/>
          </a:ln>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434343"/>
              </a:buClr>
              <a:buSzPts val="1200"/>
              <a:buFont typeface="Proxima Nova"/>
              <a:buChar char="●"/>
            </a:pPr>
            <a:r>
              <a:rPr lang="en" sz="1200">
                <a:solidFill>
                  <a:srgbClr val="434343"/>
                </a:solidFill>
                <a:highlight>
                  <a:srgbClr val="FFFFFF"/>
                </a:highlight>
                <a:latin typeface="Proxima Nova"/>
                <a:ea typeface="Proxima Nova"/>
                <a:cs typeface="Proxima Nova"/>
                <a:sym typeface="Proxima Nova"/>
              </a:rPr>
              <a:t>Every element in web design is a rectangular box.</a:t>
            </a:r>
            <a:endParaRPr sz="1200">
              <a:solidFill>
                <a:srgbClr val="434343"/>
              </a:solidFill>
              <a:highlight>
                <a:srgbClr val="FFFFFF"/>
              </a:highlight>
              <a:latin typeface="Proxima Nova"/>
              <a:ea typeface="Proxima Nova"/>
              <a:cs typeface="Proxima Nova"/>
              <a:sym typeface="Proxima Nova"/>
            </a:endParaRPr>
          </a:p>
          <a:p>
            <a:pPr indent="-304800" lvl="0" marL="457200" rtl="0" algn="l">
              <a:lnSpc>
                <a:spcPct val="150000"/>
              </a:lnSpc>
              <a:spcBef>
                <a:spcPts val="0"/>
              </a:spcBef>
              <a:spcAft>
                <a:spcPts val="0"/>
              </a:spcAft>
              <a:buClr>
                <a:srgbClr val="434343"/>
              </a:buClr>
              <a:buSzPts val="1200"/>
              <a:buFont typeface="Proxima Nova"/>
              <a:buChar char="●"/>
            </a:pPr>
            <a:r>
              <a:rPr lang="en" sz="1200">
                <a:solidFill>
                  <a:srgbClr val="434343"/>
                </a:solidFill>
                <a:highlight>
                  <a:srgbClr val="FFFFFF"/>
                </a:highlight>
                <a:latin typeface="Proxima Nova"/>
                <a:ea typeface="Proxima Nova"/>
                <a:cs typeface="Proxima Nova"/>
                <a:sym typeface="Proxima Nova"/>
              </a:rPr>
              <a:t>The content, padding, border, and margin can be used to calculate the amount of space that an element takes up.</a:t>
            </a:r>
            <a:endParaRPr sz="1200">
              <a:solidFill>
                <a:srgbClr val="434343"/>
              </a:solidFill>
              <a:highlight>
                <a:srgbClr val="FFFFFF"/>
              </a:highlight>
              <a:latin typeface="Proxima Nova"/>
              <a:ea typeface="Proxima Nova"/>
              <a:cs typeface="Proxima Nova"/>
              <a:sym typeface="Proxima Nova"/>
            </a:endParaRPr>
          </a:p>
          <a:p>
            <a:pPr indent="-304800" lvl="0" marL="457200" rtl="0" algn="l">
              <a:lnSpc>
                <a:spcPct val="150000"/>
              </a:lnSpc>
              <a:spcBef>
                <a:spcPts val="0"/>
              </a:spcBef>
              <a:spcAft>
                <a:spcPts val="0"/>
              </a:spcAft>
              <a:buClr>
                <a:srgbClr val="434343"/>
              </a:buClr>
              <a:buSzPts val="1200"/>
              <a:buFont typeface="Proxima Nova"/>
              <a:buChar char="●"/>
            </a:pPr>
            <a:r>
              <a:rPr lang="en" sz="1200">
                <a:solidFill>
                  <a:srgbClr val="434343"/>
                </a:solidFill>
                <a:highlight>
                  <a:srgbClr val="FFFFFF"/>
                </a:highlight>
                <a:latin typeface="Proxima Nova"/>
                <a:ea typeface="Proxima Nova"/>
                <a:cs typeface="Proxima Nova"/>
                <a:sym typeface="Proxima Nova"/>
              </a:rPr>
              <a:t>Margin is the space outside an element. It does not affect the size of the box but affects other content that interacts with the box.</a:t>
            </a:r>
            <a:endParaRPr sz="1200">
              <a:solidFill>
                <a:srgbClr val="434343"/>
              </a:solidFill>
              <a:highlight>
                <a:srgbClr val="FFFFFF"/>
              </a:highlight>
              <a:latin typeface="Proxima Nova"/>
              <a:ea typeface="Proxima Nova"/>
              <a:cs typeface="Proxima Nova"/>
              <a:sym typeface="Proxima Nova"/>
            </a:endParaRPr>
          </a:p>
          <a:p>
            <a:pPr indent="-304800" lvl="0" marL="457200" rtl="0" algn="l">
              <a:lnSpc>
                <a:spcPct val="150000"/>
              </a:lnSpc>
              <a:spcBef>
                <a:spcPts val="0"/>
              </a:spcBef>
              <a:spcAft>
                <a:spcPts val="0"/>
              </a:spcAft>
              <a:buClr>
                <a:srgbClr val="434343"/>
              </a:buClr>
              <a:buSzPts val="1200"/>
              <a:buFont typeface="Proxima Nova"/>
              <a:buChar char="●"/>
            </a:pPr>
            <a:r>
              <a:rPr lang="en" sz="1200">
                <a:solidFill>
                  <a:srgbClr val="434343"/>
                </a:solidFill>
                <a:highlight>
                  <a:srgbClr val="FFFFFF"/>
                </a:highlight>
                <a:latin typeface="Proxima Nova"/>
                <a:ea typeface="Proxima Nova"/>
                <a:cs typeface="Proxima Nova"/>
                <a:sym typeface="Proxima Nova"/>
              </a:rPr>
              <a:t>Padding is the space inside an element.</a:t>
            </a:r>
            <a:endParaRPr sz="1200">
              <a:solidFill>
                <a:srgbClr val="434343"/>
              </a:solidFill>
              <a:highlight>
                <a:srgbClr val="FFFFFF"/>
              </a:highlight>
              <a:latin typeface="Proxima Nova"/>
              <a:ea typeface="Proxima Nova"/>
              <a:cs typeface="Proxima Nova"/>
              <a:sym typeface="Proxima Nova"/>
            </a:endParaRPr>
          </a:p>
        </p:txBody>
      </p:sp>
      <p:sp>
        <p:nvSpPr>
          <p:cNvPr id="245" name="Google Shape;245;p44"/>
          <p:cNvSpPr txBox="1"/>
          <p:nvPr/>
        </p:nvSpPr>
        <p:spPr>
          <a:xfrm>
            <a:off x="0" y="279450"/>
            <a:ext cx="9144000" cy="6510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100">
                <a:solidFill>
                  <a:srgbClr val="434343"/>
                </a:solidFill>
                <a:highlight>
                  <a:schemeClr val="lt1"/>
                </a:highlight>
                <a:latin typeface="Proxima Nova"/>
                <a:ea typeface="Proxima Nova"/>
                <a:cs typeface="Proxima Nova"/>
                <a:sym typeface="Proxima Nova"/>
              </a:rPr>
              <a:t>BOX MODEL</a:t>
            </a:r>
            <a:endParaRPr sz="2100"/>
          </a:p>
        </p:txBody>
      </p:sp>
      <p:pic>
        <p:nvPicPr>
          <p:cNvPr id="246" name="Google Shape;246;p44"/>
          <p:cNvPicPr preferRelativeResize="0"/>
          <p:nvPr/>
        </p:nvPicPr>
        <p:blipFill>
          <a:blip r:embed="rId4">
            <a:alphaModFix/>
          </a:blip>
          <a:stretch>
            <a:fillRect/>
          </a:stretch>
        </p:blipFill>
        <p:spPr>
          <a:xfrm>
            <a:off x="425200" y="1241400"/>
            <a:ext cx="4082175" cy="22010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4">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5"/>
          <p:cNvSpPr txBox="1"/>
          <p:nvPr>
            <p:ph idx="1" type="body"/>
          </p:nvPr>
        </p:nvSpPr>
        <p:spPr>
          <a:xfrm>
            <a:off x="311700" y="1152475"/>
            <a:ext cx="3557400" cy="2422200"/>
          </a:xfrm>
          <a:prstGeom prst="rect">
            <a:avLst/>
          </a:prstGeom>
        </p:spPr>
        <p:txBody>
          <a:bodyPr anchorCtr="0" anchor="t" bIns="91425" lIns="91425" spcFirstLastPara="1" rIns="91425" wrap="square" tIns="91425">
            <a:noAutofit/>
          </a:bodyPr>
          <a:lstStyle/>
          <a:p>
            <a:pPr indent="-341153" lvl="0" marL="457200" rtl="0" algn="l">
              <a:lnSpc>
                <a:spcPct val="150000"/>
              </a:lnSpc>
              <a:spcBef>
                <a:spcPts val="0"/>
              </a:spcBef>
              <a:spcAft>
                <a:spcPts val="0"/>
              </a:spcAft>
              <a:buSzPts val="1773"/>
              <a:buAutoNum type="arabicPeriod"/>
            </a:pPr>
            <a:r>
              <a:rPr lang="en" sz="1772"/>
              <a:t>Go to file explorer</a:t>
            </a:r>
            <a:endParaRPr sz="1772"/>
          </a:p>
          <a:p>
            <a:pPr indent="-341153" lvl="0" marL="457200" rtl="0" algn="l">
              <a:lnSpc>
                <a:spcPct val="150000"/>
              </a:lnSpc>
              <a:spcBef>
                <a:spcPts val="0"/>
              </a:spcBef>
              <a:spcAft>
                <a:spcPts val="0"/>
              </a:spcAft>
              <a:buSzPts val="1773"/>
              <a:buAutoNum type="arabicPeriod"/>
            </a:pPr>
            <a:r>
              <a:rPr lang="en" sz="1772"/>
              <a:t>Navigate to the lecture-student</a:t>
            </a:r>
            <a:endParaRPr sz="1772"/>
          </a:p>
          <a:p>
            <a:pPr indent="-341153" lvl="0" marL="457200" rtl="0" algn="l">
              <a:lnSpc>
                <a:spcPct val="150000"/>
              </a:lnSpc>
              <a:spcBef>
                <a:spcPts val="0"/>
              </a:spcBef>
              <a:spcAft>
                <a:spcPts val="0"/>
              </a:spcAft>
              <a:buSzPts val="1773"/>
              <a:buAutoNum type="arabicPeriod"/>
            </a:pPr>
            <a:r>
              <a:rPr lang="en" sz="1772"/>
              <a:t>Right click lecture-student folder</a:t>
            </a:r>
            <a:endParaRPr sz="1772"/>
          </a:p>
          <a:p>
            <a:pPr indent="-341153" lvl="0" marL="457200" rtl="0" algn="l">
              <a:lnSpc>
                <a:spcPct val="150000"/>
              </a:lnSpc>
              <a:spcBef>
                <a:spcPts val="0"/>
              </a:spcBef>
              <a:spcAft>
                <a:spcPts val="0"/>
              </a:spcAft>
              <a:buSzPts val="1773"/>
              <a:buAutoNum type="arabicPeriod"/>
            </a:pPr>
            <a:r>
              <a:rPr lang="en" sz="1772"/>
              <a:t>Select Open with Visual Studio Code</a:t>
            </a:r>
            <a:endParaRPr sz="1772"/>
          </a:p>
        </p:txBody>
      </p:sp>
      <p:sp>
        <p:nvSpPr>
          <p:cNvPr id="252" name="Google Shape;252;p45"/>
          <p:cNvSpPr txBox="1"/>
          <p:nvPr>
            <p:ph type="title"/>
          </p:nvPr>
        </p:nvSpPr>
        <p:spPr>
          <a:xfrm>
            <a:off x="0" y="86425"/>
            <a:ext cx="9144000" cy="572700"/>
          </a:xfrm>
          <a:prstGeom prst="rect">
            <a:avLst/>
          </a:prstGeom>
          <a:solidFill>
            <a:srgbClr val="00B6FF"/>
          </a:solidFill>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rPr>
              <a:t>Let’s head to the code</a:t>
            </a:r>
            <a:endParaRPr>
              <a:solidFill>
                <a:schemeClr val="lt2"/>
              </a:solidFill>
            </a:endParaRPr>
          </a:p>
        </p:txBody>
      </p:sp>
      <p:pic>
        <p:nvPicPr>
          <p:cNvPr id="253" name="Google Shape;253;p45"/>
          <p:cNvPicPr preferRelativeResize="0"/>
          <p:nvPr/>
        </p:nvPicPr>
        <p:blipFill>
          <a:blip r:embed="rId3">
            <a:alphaModFix/>
          </a:blip>
          <a:stretch>
            <a:fillRect/>
          </a:stretch>
        </p:blipFill>
        <p:spPr>
          <a:xfrm>
            <a:off x="4021500" y="2116900"/>
            <a:ext cx="4566484" cy="2624450"/>
          </a:xfrm>
          <a:prstGeom prst="rect">
            <a:avLst/>
          </a:prstGeom>
          <a:noFill/>
          <a:ln>
            <a:noFill/>
          </a:ln>
        </p:spPr>
      </p:pic>
      <p:pic>
        <p:nvPicPr>
          <p:cNvPr id="254" name="Google Shape;254;p45"/>
          <p:cNvPicPr preferRelativeResize="0"/>
          <p:nvPr/>
        </p:nvPicPr>
        <p:blipFill>
          <a:blip r:embed="rId4">
            <a:alphaModFix/>
          </a:blip>
          <a:stretch>
            <a:fillRect/>
          </a:stretch>
        </p:blipFill>
        <p:spPr>
          <a:xfrm>
            <a:off x="3456775" y="1141570"/>
            <a:ext cx="5131199" cy="670050"/>
          </a:xfrm>
          <a:prstGeom prst="rect">
            <a:avLst/>
          </a:prstGeom>
          <a:noFill/>
          <a:ln>
            <a:noFill/>
          </a:ln>
        </p:spPr>
      </p:pic>
      <p:sp>
        <p:nvSpPr>
          <p:cNvPr id="255" name="Google Shape;255;p45"/>
          <p:cNvSpPr txBox="1"/>
          <p:nvPr/>
        </p:nvSpPr>
        <p:spPr>
          <a:xfrm>
            <a:off x="4699500" y="2157400"/>
            <a:ext cx="1076400" cy="190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t>02_CSS_Selectors</a:t>
            </a:r>
            <a:endParaRPr sz="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9" name="Shape 259"/>
        <p:cNvGrpSpPr/>
        <p:nvPr/>
      </p:nvGrpSpPr>
      <p:grpSpPr>
        <a:xfrm>
          <a:off x="0" y="0"/>
          <a:ext cx="0" cy="0"/>
          <a:chOff x="0" y="0"/>
          <a:chExt cx="0" cy="0"/>
        </a:xfrm>
      </p:grpSpPr>
      <p:sp>
        <p:nvSpPr>
          <p:cNvPr id="260" name="Google Shape;260;p46"/>
          <p:cNvSpPr txBox="1"/>
          <p:nvPr/>
        </p:nvSpPr>
        <p:spPr>
          <a:xfrm>
            <a:off x="0" y="1422450"/>
            <a:ext cx="9144000" cy="6510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100">
                <a:solidFill>
                  <a:srgbClr val="434343"/>
                </a:solidFill>
                <a:highlight>
                  <a:schemeClr val="lt1"/>
                </a:highlight>
                <a:latin typeface="Proxima Nova"/>
                <a:ea typeface="Proxima Nova"/>
                <a:cs typeface="Proxima Nova"/>
                <a:sym typeface="Proxima Nova"/>
              </a:rPr>
              <a:t>CHROME DEV TOOLS</a:t>
            </a:r>
            <a:endParaRPr sz="21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7"/>
          <p:cNvSpPr txBox="1"/>
          <p:nvPr/>
        </p:nvSpPr>
        <p:spPr>
          <a:xfrm>
            <a:off x="629300" y="159675"/>
            <a:ext cx="7039500" cy="100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434343"/>
                </a:solidFill>
                <a:latin typeface="Proxima Nova"/>
                <a:ea typeface="Proxima Nova"/>
                <a:cs typeface="Proxima Nova"/>
                <a:sym typeface="Proxima Nova"/>
              </a:rPr>
              <a:t>Chrome Dev Tools</a:t>
            </a:r>
            <a:endParaRPr sz="3600">
              <a:solidFill>
                <a:srgbClr val="434343"/>
              </a:solidFill>
              <a:latin typeface="Proxima Nova"/>
              <a:ea typeface="Proxima Nova"/>
              <a:cs typeface="Proxima Nova"/>
              <a:sym typeface="Proxima Nova"/>
            </a:endParaRPr>
          </a:p>
        </p:txBody>
      </p:sp>
      <p:pic>
        <p:nvPicPr>
          <p:cNvPr id="266" name="Google Shape;266;p47"/>
          <p:cNvPicPr preferRelativeResize="0"/>
          <p:nvPr/>
        </p:nvPicPr>
        <p:blipFill>
          <a:blip r:embed="rId3">
            <a:alphaModFix/>
          </a:blip>
          <a:stretch>
            <a:fillRect/>
          </a:stretch>
        </p:blipFill>
        <p:spPr>
          <a:xfrm>
            <a:off x="5346553" y="1321875"/>
            <a:ext cx="3645047" cy="3209608"/>
          </a:xfrm>
          <a:prstGeom prst="rect">
            <a:avLst/>
          </a:prstGeom>
          <a:noFill/>
          <a:ln>
            <a:noFill/>
          </a:ln>
        </p:spPr>
      </p:pic>
      <p:pic>
        <p:nvPicPr>
          <p:cNvPr id="267" name="Google Shape;267;p47"/>
          <p:cNvPicPr preferRelativeResize="0"/>
          <p:nvPr/>
        </p:nvPicPr>
        <p:blipFill>
          <a:blip r:embed="rId4">
            <a:alphaModFix/>
          </a:blip>
          <a:stretch>
            <a:fillRect/>
          </a:stretch>
        </p:blipFill>
        <p:spPr>
          <a:xfrm>
            <a:off x="152400" y="1321875"/>
            <a:ext cx="5041753" cy="313709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pic>
        <p:nvPicPr>
          <p:cNvPr id="272" name="Google Shape;272;p48"/>
          <p:cNvPicPr preferRelativeResize="0"/>
          <p:nvPr/>
        </p:nvPicPr>
        <p:blipFill rotWithShape="1">
          <a:blip r:embed="rId3">
            <a:alphaModFix/>
          </a:blip>
          <a:srcRect b="0" l="-1389" r="0" t="0"/>
          <a:stretch/>
        </p:blipFill>
        <p:spPr>
          <a:xfrm>
            <a:off x="44600" y="152400"/>
            <a:ext cx="7859998" cy="48386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9"/>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BOX-SIZING</a:t>
            </a:r>
            <a:endParaRPr sz="4800">
              <a:solidFill>
                <a:srgbClr val="434343"/>
              </a:solidFill>
              <a:latin typeface="Proxima Nova"/>
              <a:ea typeface="Proxima Nova"/>
              <a:cs typeface="Proxima Nova"/>
              <a:sym typeface="Proxima Nova"/>
            </a:endParaRPr>
          </a:p>
        </p:txBody>
      </p:sp>
      <p:pic>
        <p:nvPicPr>
          <p:cNvPr descr="tagline.png" id="278" name="Google Shape;278;p49"/>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279" name="Google Shape;279;p49"/>
          <p:cNvPicPr preferRelativeResize="0"/>
          <p:nvPr/>
        </p:nvPicPr>
        <p:blipFill rotWithShape="1">
          <a:blip r:embed="rId4">
            <a:alphaModFix/>
          </a:blip>
          <a:srcRect b="49872" l="0" r="0" t="0"/>
          <a:stretch/>
        </p:blipFill>
        <p:spPr>
          <a:xfrm>
            <a:off x="798775" y="821125"/>
            <a:ext cx="2657675" cy="2063725"/>
          </a:xfrm>
          <a:prstGeom prst="rect">
            <a:avLst/>
          </a:prstGeom>
          <a:noFill/>
          <a:ln>
            <a:noFill/>
          </a:ln>
        </p:spPr>
      </p:pic>
      <p:pic>
        <p:nvPicPr>
          <p:cNvPr id="280" name="Google Shape;280;p49"/>
          <p:cNvPicPr preferRelativeResize="0"/>
          <p:nvPr/>
        </p:nvPicPr>
        <p:blipFill rotWithShape="1">
          <a:blip r:embed="rId4">
            <a:alphaModFix/>
          </a:blip>
          <a:srcRect b="0" l="0" r="0" t="49872"/>
          <a:stretch/>
        </p:blipFill>
        <p:spPr>
          <a:xfrm>
            <a:off x="798775" y="2705125"/>
            <a:ext cx="2657675" cy="2063725"/>
          </a:xfrm>
          <a:prstGeom prst="rect">
            <a:avLst/>
          </a:prstGeom>
          <a:noFill/>
          <a:ln>
            <a:noFill/>
          </a:ln>
        </p:spPr>
      </p:pic>
      <p:grpSp>
        <p:nvGrpSpPr>
          <p:cNvPr id="281" name="Google Shape;281;p49"/>
          <p:cNvGrpSpPr/>
          <p:nvPr/>
        </p:nvGrpSpPr>
        <p:grpSpPr>
          <a:xfrm>
            <a:off x="3728308" y="1062912"/>
            <a:ext cx="1821854" cy="1642224"/>
            <a:chOff x="5398713" y="1532750"/>
            <a:chExt cx="2450375" cy="2077975"/>
          </a:xfrm>
        </p:grpSpPr>
        <p:pic>
          <p:nvPicPr>
            <p:cNvPr id="282" name="Google Shape;282;p49"/>
            <p:cNvPicPr preferRelativeResize="0"/>
            <p:nvPr/>
          </p:nvPicPr>
          <p:blipFill rotWithShape="1">
            <a:blip r:embed="rId5">
              <a:alphaModFix/>
            </a:blip>
            <a:srcRect b="0" l="1951" r="0" t="2808"/>
            <a:stretch/>
          </p:blipFill>
          <p:spPr>
            <a:xfrm>
              <a:off x="5398713" y="1532750"/>
              <a:ext cx="2450375" cy="2077975"/>
            </a:xfrm>
            <a:prstGeom prst="rect">
              <a:avLst/>
            </a:prstGeom>
            <a:noFill/>
            <a:ln>
              <a:noFill/>
            </a:ln>
            <a:effectLst>
              <a:outerShdw blurRad="57150" rotWithShape="0" algn="bl" dir="5400000" dist="19050">
                <a:srgbClr val="000000">
                  <a:alpha val="50000"/>
                </a:srgbClr>
              </a:outerShdw>
            </a:effectLst>
          </p:spPr>
        </p:pic>
        <p:sp>
          <p:nvSpPr>
            <p:cNvPr id="283" name="Google Shape;283;p49"/>
            <p:cNvSpPr/>
            <p:nvPr/>
          </p:nvSpPr>
          <p:spPr>
            <a:xfrm>
              <a:off x="6060100" y="2424025"/>
              <a:ext cx="1143900" cy="303300"/>
            </a:xfrm>
            <a:prstGeom prst="rect">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49"/>
          <p:cNvGrpSpPr/>
          <p:nvPr/>
        </p:nvGrpSpPr>
        <p:grpSpPr>
          <a:xfrm>
            <a:off x="3693254" y="3034099"/>
            <a:ext cx="1891935" cy="1642224"/>
            <a:chOff x="5398713" y="1532750"/>
            <a:chExt cx="2450375" cy="2077975"/>
          </a:xfrm>
        </p:grpSpPr>
        <p:pic>
          <p:nvPicPr>
            <p:cNvPr id="285" name="Google Shape;285;p49"/>
            <p:cNvPicPr preferRelativeResize="0"/>
            <p:nvPr/>
          </p:nvPicPr>
          <p:blipFill rotWithShape="1">
            <a:blip r:embed="rId5">
              <a:alphaModFix/>
            </a:blip>
            <a:srcRect b="0" l="1951" r="0" t="2808"/>
            <a:stretch/>
          </p:blipFill>
          <p:spPr>
            <a:xfrm>
              <a:off x="5398713" y="1532750"/>
              <a:ext cx="2450375" cy="2077975"/>
            </a:xfrm>
            <a:prstGeom prst="rect">
              <a:avLst/>
            </a:prstGeom>
            <a:noFill/>
            <a:ln>
              <a:noFill/>
            </a:ln>
            <a:effectLst>
              <a:outerShdw blurRad="57150" rotWithShape="0" algn="bl" dir="5400000" dist="19050">
                <a:srgbClr val="000000">
                  <a:alpha val="50000"/>
                </a:srgbClr>
              </a:outerShdw>
            </a:effectLst>
          </p:spPr>
        </p:pic>
        <p:sp>
          <p:nvSpPr>
            <p:cNvPr id="286" name="Google Shape;286;p49"/>
            <p:cNvSpPr/>
            <p:nvPr/>
          </p:nvSpPr>
          <p:spPr>
            <a:xfrm>
              <a:off x="5620725" y="2348275"/>
              <a:ext cx="2022600" cy="416700"/>
            </a:xfrm>
            <a:prstGeom prst="rect">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87" name="Google Shape;287;p49"/>
          <p:cNvPicPr preferRelativeResize="0"/>
          <p:nvPr/>
        </p:nvPicPr>
        <p:blipFill>
          <a:blip r:embed="rId6">
            <a:alphaModFix/>
          </a:blip>
          <a:stretch>
            <a:fillRect/>
          </a:stretch>
        </p:blipFill>
        <p:spPr>
          <a:xfrm>
            <a:off x="5999913" y="3341700"/>
            <a:ext cx="2247900" cy="790575"/>
          </a:xfrm>
          <a:prstGeom prst="rect">
            <a:avLst/>
          </a:prstGeom>
          <a:noFill/>
          <a:ln>
            <a:noFill/>
          </a:ln>
          <a:effectLst>
            <a:outerShdw blurRad="57150" rotWithShape="0" algn="bl" dir="2760000" dist="19050">
              <a:srgbClr val="000000">
                <a:alpha val="50000"/>
              </a:srgbClr>
            </a:outerShdw>
          </a:effectLst>
        </p:spPr>
      </p:pic>
      <p:sp>
        <p:nvSpPr>
          <p:cNvPr id="288" name="Google Shape;288;p49"/>
          <p:cNvSpPr txBox="1"/>
          <p:nvPr/>
        </p:nvSpPr>
        <p:spPr>
          <a:xfrm>
            <a:off x="5933600" y="1576213"/>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7"/>
              </a:rPr>
              <a:t>https://www.w3schools.com/css/css3_box-sizing.asp</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50"/>
          <p:cNvSpPr txBox="1"/>
          <p:nvPr/>
        </p:nvSpPr>
        <p:spPr>
          <a:xfrm>
            <a:off x="1119475" y="1547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BREAK</a:t>
            </a:r>
            <a:endParaRPr sz="4800">
              <a:solidFill>
                <a:srgbClr val="434343"/>
              </a:solidFill>
              <a:latin typeface="Proxima Nova"/>
              <a:ea typeface="Proxima Nova"/>
              <a:cs typeface="Proxima Nova"/>
              <a:sym typeface="Proxima Nova"/>
            </a:endParaRPr>
          </a:p>
        </p:txBody>
      </p:sp>
      <p:pic>
        <p:nvPicPr>
          <p:cNvPr descr="tagline.png" id="294" name="Google Shape;294;p50"/>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295" name="Google Shape;295;p50"/>
          <p:cNvPicPr preferRelativeResize="0"/>
          <p:nvPr/>
        </p:nvPicPr>
        <p:blipFill>
          <a:blip r:embed="rId4">
            <a:alphaModFix/>
          </a:blip>
          <a:stretch>
            <a:fillRect/>
          </a:stretch>
        </p:blipFill>
        <p:spPr>
          <a:xfrm>
            <a:off x="972100" y="1231550"/>
            <a:ext cx="4286250" cy="2931025"/>
          </a:xfrm>
          <a:prstGeom prst="rect">
            <a:avLst/>
          </a:prstGeom>
          <a:noFill/>
          <a:ln>
            <a:noFill/>
          </a:ln>
          <a:effectLst>
            <a:outerShdw blurRad="57150" rotWithShape="0" algn="bl" dir="5400000" dist="19050">
              <a:srgbClr val="000000">
                <a:alpha val="50000"/>
              </a:srgbClr>
            </a:outerShdw>
          </a:effectLst>
        </p:spPr>
      </p:pic>
      <p:grpSp>
        <p:nvGrpSpPr>
          <p:cNvPr id="296" name="Google Shape;296;p50"/>
          <p:cNvGrpSpPr/>
          <p:nvPr/>
        </p:nvGrpSpPr>
        <p:grpSpPr>
          <a:xfrm>
            <a:off x="5946425" y="1922900"/>
            <a:ext cx="2252100" cy="2052350"/>
            <a:chOff x="5489225" y="1922900"/>
            <a:chExt cx="2252100" cy="2052350"/>
          </a:xfrm>
        </p:grpSpPr>
        <p:pic>
          <p:nvPicPr>
            <p:cNvPr id="297" name="Google Shape;297;p50"/>
            <p:cNvPicPr preferRelativeResize="0"/>
            <p:nvPr/>
          </p:nvPicPr>
          <p:blipFill>
            <a:blip r:embed="rId5">
              <a:alphaModFix/>
            </a:blip>
            <a:stretch>
              <a:fillRect/>
            </a:stretch>
          </p:blipFill>
          <p:spPr>
            <a:xfrm>
              <a:off x="6135950" y="1922900"/>
              <a:ext cx="958650" cy="958650"/>
            </a:xfrm>
            <a:prstGeom prst="rect">
              <a:avLst/>
            </a:prstGeom>
            <a:noFill/>
            <a:ln>
              <a:noFill/>
            </a:ln>
          </p:spPr>
        </p:pic>
        <p:sp>
          <p:nvSpPr>
            <p:cNvPr id="298" name="Google Shape;298;p50"/>
            <p:cNvSpPr txBox="1"/>
            <p:nvPr/>
          </p:nvSpPr>
          <p:spPr>
            <a:xfrm>
              <a:off x="5489225" y="2650450"/>
              <a:ext cx="2252100" cy="132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rgbClr val="434343"/>
                  </a:solidFill>
                  <a:latin typeface="Proxima Nova"/>
                  <a:ea typeface="Proxima Nova"/>
                  <a:cs typeface="Proxima Nova"/>
                  <a:sym typeface="Proxima Nova"/>
                </a:rPr>
                <a:t>DON’T FORGET TO PAUSE/UNPAUSE RECORDING</a:t>
              </a:r>
              <a:endParaRPr sz="1800">
                <a:solidFill>
                  <a:srgbClr val="434343"/>
                </a:solidFill>
                <a:latin typeface="Proxima Nova"/>
                <a:ea typeface="Proxima Nova"/>
                <a:cs typeface="Proxima Nova"/>
                <a:sym typeface="Proxima Nova"/>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51"/>
          <p:cNvSpPr txBox="1"/>
          <p:nvPr/>
        </p:nvSpPr>
        <p:spPr>
          <a:xfrm>
            <a:off x="1119475" y="166875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DISPLAY</a:t>
            </a:r>
            <a:endParaRPr sz="4800">
              <a:solidFill>
                <a:srgbClr val="434343"/>
              </a:solidFill>
              <a:latin typeface="Proxima Nova"/>
              <a:ea typeface="Proxima Nova"/>
              <a:cs typeface="Proxima Nova"/>
              <a:sym typeface="Proxima Nova"/>
            </a:endParaRPr>
          </a:p>
        </p:txBody>
      </p:sp>
      <p:pic>
        <p:nvPicPr>
          <p:cNvPr descr="tagline.png" id="304" name="Google Shape;304;p51"/>
          <p:cNvPicPr preferRelativeResize="0"/>
          <p:nvPr/>
        </p:nvPicPr>
        <p:blipFill>
          <a:blip r:embed="rId3">
            <a:alphaModFix/>
          </a:blip>
          <a:stretch>
            <a:fillRect/>
          </a:stretch>
        </p:blipFill>
        <p:spPr>
          <a:xfrm>
            <a:off x="205500" y="4768850"/>
            <a:ext cx="2657676" cy="2341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52"/>
          <p:cNvSpPr txBox="1"/>
          <p:nvPr/>
        </p:nvSpPr>
        <p:spPr>
          <a:xfrm>
            <a:off x="1119475" y="-76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DISPLAY: BLOCK</a:t>
            </a:r>
            <a:endParaRPr sz="4800">
              <a:solidFill>
                <a:srgbClr val="434343"/>
              </a:solidFill>
              <a:latin typeface="Proxima Nova"/>
              <a:ea typeface="Proxima Nova"/>
              <a:cs typeface="Proxima Nova"/>
              <a:sym typeface="Proxima Nova"/>
            </a:endParaRPr>
          </a:p>
        </p:txBody>
      </p:sp>
      <p:pic>
        <p:nvPicPr>
          <p:cNvPr descr="tagline.png" id="310" name="Google Shape;310;p52"/>
          <p:cNvPicPr preferRelativeResize="0"/>
          <p:nvPr/>
        </p:nvPicPr>
        <p:blipFill>
          <a:blip r:embed="rId3">
            <a:alphaModFix/>
          </a:blip>
          <a:stretch>
            <a:fillRect/>
          </a:stretch>
        </p:blipFill>
        <p:spPr>
          <a:xfrm>
            <a:off x="205500" y="4768850"/>
            <a:ext cx="2657676" cy="234175"/>
          </a:xfrm>
          <a:prstGeom prst="rect">
            <a:avLst/>
          </a:prstGeom>
          <a:noFill/>
          <a:ln>
            <a:noFill/>
          </a:ln>
        </p:spPr>
      </p:pic>
      <p:sp>
        <p:nvSpPr>
          <p:cNvPr id="311" name="Google Shape;311;p52"/>
          <p:cNvSpPr txBox="1"/>
          <p:nvPr/>
        </p:nvSpPr>
        <p:spPr>
          <a:xfrm>
            <a:off x="304225" y="973575"/>
            <a:ext cx="45078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lang="en" sz="1800">
                <a:solidFill>
                  <a:srgbClr val="172B4D"/>
                </a:solidFill>
                <a:highlight>
                  <a:srgbClr val="FFFFFF"/>
                </a:highlight>
                <a:latin typeface="Proxima Nova"/>
                <a:ea typeface="Proxima Nova"/>
                <a:cs typeface="Proxima Nova"/>
                <a:sym typeface="Proxima Nova"/>
              </a:rPr>
              <a:t>A </a:t>
            </a:r>
            <a:r>
              <a:rPr b="1" lang="en" sz="1800">
                <a:solidFill>
                  <a:srgbClr val="172B4D"/>
                </a:solidFill>
                <a:highlight>
                  <a:srgbClr val="FFFFFF"/>
                </a:highlight>
                <a:latin typeface="Proxima Nova"/>
                <a:ea typeface="Proxima Nova"/>
                <a:cs typeface="Proxima Nova"/>
                <a:sym typeface="Proxima Nova"/>
              </a:rPr>
              <a:t>block-level element</a:t>
            </a:r>
            <a:r>
              <a:rPr lang="en" sz="1800">
                <a:solidFill>
                  <a:srgbClr val="172B4D"/>
                </a:solidFill>
                <a:highlight>
                  <a:srgbClr val="FFFFFF"/>
                </a:highlight>
                <a:latin typeface="Proxima Nova"/>
                <a:ea typeface="Proxima Nova"/>
                <a:cs typeface="Proxima Nova"/>
                <a:sym typeface="Proxima Nova"/>
              </a:rPr>
              <a:t> always starts on a </a:t>
            </a:r>
            <a:r>
              <a:rPr b="1" lang="en" sz="1800">
                <a:solidFill>
                  <a:srgbClr val="172B4D"/>
                </a:solidFill>
                <a:highlight>
                  <a:srgbClr val="FFFFFF"/>
                </a:highlight>
                <a:latin typeface="Proxima Nova"/>
                <a:ea typeface="Proxima Nova"/>
                <a:cs typeface="Proxima Nova"/>
                <a:sym typeface="Proxima Nova"/>
              </a:rPr>
              <a:t>new line</a:t>
            </a:r>
            <a:r>
              <a:rPr lang="en" sz="1800">
                <a:solidFill>
                  <a:srgbClr val="172B4D"/>
                </a:solidFill>
                <a:highlight>
                  <a:srgbClr val="FFFFFF"/>
                </a:highlight>
                <a:latin typeface="Proxima Nova"/>
                <a:ea typeface="Proxima Nova"/>
                <a:cs typeface="Proxima Nova"/>
                <a:sym typeface="Proxima Nova"/>
              </a:rPr>
              <a:t> and takes up the </a:t>
            </a:r>
            <a:r>
              <a:rPr b="1" lang="en" sz="1800">
                <a:solidFill>
                  <a:srgbClr val="172B4D"/>
                </a:solidFill>
                <a:highlight>
                  <a:srgbClr val="FFFFFF"/>
                </a:highlight>
                <a:latin typeface="Proxima Nova"/>
                <a:ea typeface="Proxima Nova"/>
                <a:cs typeface="Proxima Nova"/>
                <a:sym typeface="Proxima Nova"/>
              </a:rPr>
              <a:t>full width</a:t>
            </a:r>
            <a:r>
              <a:rPr lang="en" sz="1800">
                <a:solidFill>
                  <a:srgbClr val="172B4D"/>
                </a:solidFill>
                <a:highlight>
                  <a:srgbClr val="FFFFFF"/>
                </a:highlight>
                <a:latin typeface="Proxima Nova"/>
                <a:ea typeface="Proxima Nova"/>
                <a:cs typeface="Proxima Nova"/>
                <a:sym typeface="Proxima Nova"/>
              </a:rPr>
              <a:t> available—meaning it stretches out to the left and right as far as it can.</a:t>
            </a:r>
            <a:br>
              <a:rPr lang="en" sz="1800">
                <a:solidFill>
                  <a:srgbClr val="172B4D"/>
                </a:solidFill>
                <a:highlight>
                  <a:srgbClr val="FFFFFF"/>
                </a:highlight>
                <a:latin typeface="Proxima Nova"/>
                <a:ea typeface="Proxima Nova"/>
                <a:cs typeface="Proxima Nova"/>
                <a:sym typeface="Proxima Nova"/>
              </a:rPr>
            </a:br>
            <a:endParaRPr sz="1800">
              <a:solidFill>
                <a:srgbClr val="172B4D"/>
              </a:solidFill>
              <a:highlight>
                <a:srgbClr val="FFFFFF"/>
              </a:highlight>
              <a:latin typeface="Proxima Nova"/>
              <a:ea typeface="Proxima Nova"/>
              <a:cs typeface="Proxima Nova"/>
              <a:sym typeface="Proxima Nova"/>
            </a:endParaRPr>
          </a:p>
          <a:p>
            <a:pPr indent="0" lvl="0" marL="0" rtl="0" algn="l">
              <a:lnSpc>
                <a:spcPct val="115000"/>
              </a:lnSpc>
              <a:spcBef>
                <a:spcPts val="1800"/>
              </a:spcBef>
              <a:spcAft>
                <a:spcPts val="0"/>
              </a:spcAft>
              <a:buNone/>
            </a:pPr>
            <a:r>
              <a:rPr b="1" lang="en">
                <a:solidFill>
                  <a:srgbClr val="172B4D"/>
                </a:solidFill>
              </a:rPr>
              <a:t>default for:</a:t>
            </a:r>
            <a:r>
              <a:rPr lang="en">
                <a:solidFill>
                  <a:srgbClr val="172B4D"/>
                </a:solidFill>
              </a:rPr>
              <a:t> div, h1, p, form, header, footer, section, etc.</a:t>
            </a:r>
            <a:br>
              <a:rPr lang="en" sz="1800">
                <a:solidFill>
                  <a:srgbClr val="172B4D"/>
                </a:solidFill>
                <a:highlight>
                  <a:srgbClr val="FFFFFF"/>
                </a:highlight>
                <a:latin typeface="Proxima Nova"/>
                <a:ea typeface="Proxima Nova"/>
                <a:cs typeface="Proxima Nova"/>
                <a:sym typeface="Proxima Nova"/>
              </a:rPr>
            </a:br>
            <a:endParaRPr sz="1800">
              <a:solidFill>
                <a:srgbClr val="172B4D"/>
              </a:solidFill>
              <a:highlight>
                <a:srgbClr val="FFFFFF"/>
              </a:highlight>
              <a:latin typeface="Courier New"/>
              <a:ea typeface="Courier New"/>
              <a:cs typeface="Courier New"/>
              <a:sym typeface="Courier New"/>
            </a:endParaRPr>
          </a:p>
        </p:txBody>
      </p:sp>
      <p:sp>
        <p:nvSpPr>
          <p:cNvPr id="312" name="Google Shape;312;p52"/>
          <p:cNvSpPr txBox="1"/>
          <p:nvPr>
            <p:ph idx="1" type="body"/>
          </p:nvPr>
        </p:nvSpPr>
        <p:spPr>
          <a:xfrm>
            <a:off x="5650300" y="1054850"/>
            <a:ext cx="2891700" cy="3711300"/>
          </a:xfrm>
          <a:prstGeom prst="rect">
            <a:avLst/>
          </a:prstGeom>
          <a:solidFill>
            <a:srgbClr val="FFF2CC"/>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000000"/>
                </a:solidFill>
              </a:rPr>
              <a:t>block</a:t>
            </a:r>
            <a:r>
              <a:rPr b="1" lang="en" sz="1600">
                <a:solidFill>
                  <a:srgbClr val="000000"/>
                </a:solidFill>
              </a:rPr>
              <a:t> </a:t>
            </a:r>
            <a:endParaRPr b="1" sz="1600">
              <a:solidFill>
                <a:srgbClr val="000000"/>
              </a:solidFill>
            </a:endParaRPr>
          </a:p>
          <a:p>
            <a:pPr indent="-317500" lvl="0" marL="457200" rtl="0" algn="l">
              <a:spcBef>
                <a:spcPts val="1600"/>
              </a:spcBef>
              <a:spcAft>
                <a:spcPts val="0"/>
              </a:spcAft>
              <a:buClr>
                <a:srgbClr val="000000"/>
              </a:buClr>
              <a:buSzPts val="1400"/>
              <a:buAutoNum type="arabicPeriod"/>
            </a:pPr>
            <a:r>
              <a:rPr lang="en" sz="1400">
                <a:solidFill>
                  <a:srgbClr val="000000"/>
                </a:solidFill>
              </a:rPr>
              <a:t>Starts on a newline</a:t>
            </a:r>
            <a:endParaRPr sz="1400">
              <a:solidFill>
                <a:srgbClr val="000000"/>
              </a:solidFill>
            </a:endParaRPr>
          </a:p>
          <a:p>
            <a:pPr indent="-317500" lvl="0" marL="457200" rtl="0" algn="l">
              <a:spcBef>
                <a:spcPts val="0"/>
              </a:spcBef>
              <a:spcAft>
                <a:spcPts val="0"/>
              </a:spcAft>
              <a:buClr>
                <a:srgbClr val="000000"/>
              </a:buClr>
              <a:buSzPts val="1400"/>
              <a:buAutoNum type="arabicPeriod"/>
            </a:pPr>
            <a:r>
              <a:rPr lang="en" sz="1400">
                <a:solidFill>
                  <a:srgbClr val="000000"/>
                </a:solidFill>
              </a:rPr>
              <a:t>Takes up full available width</a:t>
            </a:r>
            <a:endParaRPr sz="1400">
              <a:solidFill>
                <a:srgbClr val="000000"/>
              </a:solidFill>
            </a:endParaRPr>
          </a:p>
          <a:p>
            <a:pPr indent="-317500" lvl="0" marL="457200" rtl="0" algn="l">
              <a:spcBef>
                <a:spcPts val="0"/>
              </a:spcBef>
              <a:spcAft>
                <a:spcPts val="0"/>
              </a:spcAft>
              <a:buClr>
                <a:srgbClr val="000000"/>
              </a:buClr>
              <a:buSzPts val="1400"/>
              <a:buAutoNum type="arabicPeriod"/>
            </a:pPr>
            <a:r>
              <a:rPr lang="en" sz="1400">
                <a:solidFill>
                  <a:srgbClr val="000000"/>
                </a:solidFill>
              </a:rPr>
              <a:t>can set width/ heigh</a:t>
            </a:r>
            <a:r>
              <a:rPr lang="en" sz="1400">
                <a:solidFill>
                  <a:srgbClr val="000000"/>
                </a:solidFill>
              </a:rPr>
              <a:t>t</a:t>
            </a:r>
            <a:endParaRPr sz="1400">
              <a:solidFill>
                <a:srgbClr val="000000"/>
              </a:solidFill>
            </a:endParaRPr>
          </a:p>
        </p:txBody>
      </p:sp>
      <p:sp>
        <p:nvSpPr>
          <p:cNvPr id="313" name="Google Shape;313;p52"/>
          <p:cNvSpPr txBox="1"/>
          <p:nvPr/>
        </p:nvSpPr>
        <p:spPr>
          <a:xfrm>
            <a:off x="6007600" y="2659300"/>
            <a:ext cx="2177100" cy="17595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2"/>
          <p:cNvSpPr txBox="1"/>
          <p:nvPr/>
        </p:nvSpPr>
        <p:spPr>
          <a:xfrm>
            <a:off x="6097825" y="2772100"/>
            <a:ext cx="1985100" cy="414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content</a:t>
            </a:r>
            <a:endParaRPr/>
          </a:p>
        </p:txBody>
      </p:sp>
      <p:sp>
        <p:nvSpPr>
          <p:cNvPr id="315" name="Google Shape;315;p52"/>
          <p:cNvSpPr txBox="1"/>
          <p:nvPr/>
        </p:nvSpPr>
        <p:spPr>
          <a:xfrm>
            <a:off x="6103600" y="3342975"/>
            <a:ext cx="1985100" cy="414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a</a:t>
            </a:r>
            <a:endParaRPr/>
          </a:p>
        </p:txBody>
      </p:sp>
      <p:sp>
        <p:nvSpPr>
          <p:cNvPr id="316" name="Google Shape;316;p52"/>
          <p:cNvSpPr txBox="1"/>
          <p:nvPr/>
        </p:nvSpPr>
        <p:spPr>
          <a:xfrm>
            <a:off x="6103600" y="3866450"/>
            <a:ext cx="1985100" cy="414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53"/>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DISPLAY: INLINE</a:t>
            </a:r>
            <a:endParaRPr sz="4800">
              <a:solidFill>
                <a:srgbClr val="434343"/>
              </a:solidFill>
              <a:latin typeface="Proxima Nova"/>
              <a:ea typeface="Proxima Nova"/>
              <a:cs typeface="Proxima Nova"/>
              <a:sym typeface="Proxima Nova"/>
            </a:endParaRPr>
          </a:p>
        </p:txBody>
      </p:sp>
      <p:pic>
        <p:nvPicPr>
          <p:cNvPr descr="tagline.png" id="322" name="Google Shape;322;p53"/>
          <p:cNvPicPr preferRelativeResize="0"/>
          <p:nvPr/>
        </p:nvPicPr>
        <p:blipFill>
          <a:blip r:embed="rId3">
            <a:alphaModFix/>
          </a:blip>
          <a:stretch>
            <a:fillRect/>
          </a:stretch>
        </p:blipFill>
        <p:spPr>
          <a:xfrm>
            <a:off x="205500" y="4768850"/>
            <a:ext cx="2657676" cy="234175"/>
          </a:xfrm>
          <a:prstGeom prst="rect">
            <a:avLst/>
          </a:prstGeom>
          <a:noFill/>
          <a:ln>
            <a:noFill/>
          </a:ln>
        </p:spPr>
      </p:pic>
      <p:sp>
        <p:nvSpPr>
          <p:cNvPr id="323" name="Google Shape;323;p53"/>
          <p:cNvSpPr txBox="1"/>
          <p:nvPr/>
        </p:nvSpPr>
        <p:spPr>
          <a:xfrm>
            <a:off x="1165300" y="1185425"/>
            <a:ext cx="44436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lang="en" sz="1800">
                <a:solidFill>
                  <a:srgbClr val="172B4D"/>
                </a:solidFill>
                <a:highlight>
                  <a:srgbClr val="FFFFFF"/>
                </a:highlight>
                <a:latin typeface="Proxima Nova"/>
                <a:ea typeface="Proxima Nova"/>
                <a:cs typeface="Proxima Nova"/>
                <a:sym typeface="Proxima Nova"/>
              </a:rPr>
              <a:t>An </a:t>
            </a:r>
            <a:r>
              <a:rPr b="1" lang="en" sz="1800">
                <a:solidFill>
                  <a:srgbClr val="172B4D"/>
                </a:solidFill>
                <a:highlight>
                  <a:srgbClr val="FFFFFF"/>
                </a:highlight>
                <a:latin typeface="Proxima Nova"/>
                <a:ea typeface="Proxima Nova"/>
                <a:cs typeface="Proxima Nova"/>
                <a:sym typeface="Proxima Nova"/>
              </a:rPr>
              <a:t>inline element</a:t>
            </a:r>
            <a:r>
              <a:rPr lang="en" sz="1800">
                <a:solidFill>
                  <a:srgbClr val="172B4D"/>
                </a:solidFill>
                <a:highlight>
                  <a:srgbClr val="FFFFFF"/>
                </a:highlight>
                <a:latin typeface="Proxima Nova"/>
                <a:ea typeface="Proxima Nova"/>
                <a:cs typeface="Proxima Nova"/>
                <a:sym typeface="Proxima Nova"/>
              </a:rPr>
              <a:t> does not start on a new line and only takes up </a:t>
            </a:r>
            <a:r>
              <a:rPr b="1" lang="en" sz="1800">
                <a:solidFill>
                  <a:srgbClr val="172B4D"/>
                </a:solidFill>
                <a:highlight>
                  <a:srgbClr val="FFFFFF"/>
                </a:highlight>
                <a:latin typeface="Proxima Nova"/>
                <a:ea typeface="Proxima Nova"/>
                <a:cs typeface="Proxima Nova"/>
                <a:sym typeface="Proxima Nova"/>
              </a:rPr>
              <a:t>as much width as necessary</a:t>
            </a:r>
            <a:r>
              <a:rPr lang="en" sz="1800">
                <a:solidFill>
                  <a:srgbClr val="172B4D"/>
                </a:solidFill>
                <a:highlight>
                  <a:srgbClr val="FFFFFF"/>
                </a:highlight>
                <a:latin typeface="Proxima Nova"/>
                <a:ea typeface="Proxima Nova"/>
                <a:cs typeface="Proxima Nova"/>
                <a:sym typeface="Proxima Nova"/>
              </a:rPr>
              <a:t>.</a:t>
            </a:r>
            <a:endParaRPr sz="1800">
              <a:solidFill>
                <a:srgbClr val="172B4D"/>
              </a:solidFill>
              <a:highlight>
                <a:srgbClr val="FFFFFF"/>
              </a:highlight>
              <a:latin typeface="Proxima Nova"/>
              <a:ea typeface="Proxima Nova"/>
              <a:cs typeface="Proxima Nova"/>
              <a:sym typeface="Proxima Nova"/>
            </a:endParaRPr>
          </a:p>
          <a:p>
            <a:pPr indent="0" lvl="0" marL="0" rtl="0" algn="l">
              <a:lnSpc>
                <a:spcPct val="115000"/>
              </a:lnSpc>
              <a:spcBef>
                <a:spcPts val="1800"/>
              </a:spcBef>
              <a:spcAft>
                <a:spcPts val="0"/>
              </a:spcAft>
              <a:buNone/>
            </a:pPr>
            <a:r>
              <a:t/>
            </a:r>
            <a:endParaRPr sz="1800">
              <a:solidFill>
                <a:srgbClr val="172B4D"/>
              </a:solidFill>
              <a:highlight>
                <a:srgbClr val="FFFFFF"/>
              </a:highlight>
              <a:latin typeface="Proxima Nova"/>
              <a:ea typeface="Proxima Nova"/>
              <a:cs typeface="Proxima Nova"/>
              <a:sym typeface="Proxima Nova"/>
            </a:endParaRPr>
          </a:p>
          <a:p>
            <a:pPr indent="0" lvl="0" marL="0" rtl="0" algn="l">
              <a:lnSpc>
                <a:spcPct val="115000"/>
              </a:lnSpc>
              <a:spcBef>
                <a:spcPts val="0"/>
              </a:spcBef>
              <a:spcAft>
                <a:spcPts val="1600"/>
              </a:spcAft>
              <a:buClr>
                <a:schemeClr val="dk1"/>
              </a:buClr>
              <a:buSzPts val="1100"/>
              <a:buFont typeface="Arial"/>
              <a:buNone/>
            </a:pPr>
            <a:r>
              <a:rPr b="1" lang="en">
                <a:solidFill>
                  <a:srgbClr val="172B4D"/>
                </a:solidFill>
              </a:rPr>
              <a:t>default for:</a:t>
            </a:r>
            <a:r>
              <a:rPr lang="en">
                <a:solidFill>
                  <a:srgbClr val="172B4D"/>
                </a:solidFill>
              </a:rPr>
              <a:t> span, em, etc</a:t>
            </a:r>
            <a:r>
              <a:rPr lang="en" sz="1600">
                <a:solidFill>
                  <a:srgbClr val="172B4D"/>
                </a:solidFill>
              </a:rPr>
              <a:t>.</a:t>
            </a:r>
            <a:endParaRPr sz="1800">
              <a:solidFill>
                <a:srgbClr val="172B4D"/>
              </a:solidFill>
              <a:highlight>
                <a:srgbClr val="FFFFFF"/>
              </a:highlight>
              <a:latin typeface="Proxima Nova"/>
              <a:ea typeface="Proxima Nova"/>
              <a:cs typeface="Proxima Nova"/>
              <a:sym typeface="Proxima Nova"/>
            </a:endParaRPr>
          </a:p>
        </p:txBody>
      </p:sp>
      <p:sp>
        <p:nvSpPr>
          <p:cNvPr id="324" name="Google Shape;324;p53"/>
          <p:cNvSpPr txBox="1"/>
          <p:nvPr>
            <p:ph idx="1" type="body"/>
          </p:nvPr>
        </p:nvSpPr>
        <p:spPr>
          <a:xfrm>
            <a:off x="5707475" y="944400"/>
            <a:ext cx="2891700" cy="4059300"/>
          </a:xfrm>
          <a:prstGeom prst="rect">
            <a:avLst/>
          </a:prstGeom>
          <a:solidFill>
            <a:srgbClr val="FCE5CD"/>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000000"/>
                </a:solidFill>
              </a:rPr>
              <a:t>inline </a:t>
            </a:r>
            <a:endParaRPr b="1" sz="1700">
              <a:solidFill>
                <a:srgbClr val="000000"/>
              </a:solidFill>
            </a:endParaRPr>
          </a:p>
          <a:p>
            <a:pPr indent="-317500" lvl="0" marL="457200" rtl="0" algn="l">
              <a:spcBef>
                <a:spcPts val="1600"/>
              </a:spcBef>
              <a:spcAft>
                <a:spcPts val="0"/>
              </a:spcAft>
              <a:buClr>
                <a:srgbClr val="000000"/>
              </a:buClr>
              <a:buSzPts val="1400"/>
              <a:buAutoNum type="arabicPeriod"/>
            </a:pPr>
            <a:r>
              <a:rPr lang="en" sz="1400">
                <a:solidFill>
                  <a:srgbClr val="000000"/>
                </a:solidFill>
              </a:rPr>
              <a:t>Starts on same line</a:t>
            </a:r>
            <a:endParaRPr sz="1400">
              <a:solidFill>
                <a:srgbClr val="000000"/>
              </a:solidFill>
            </a:endParaRPr>
          </a:p>
          <a:p>
            <a:pPr indent="-317500" lvl="0" marL="457200" rtl="0" algn="l">
              <a:spcBef>
                <a:spcPts val="0"/>
              </a:spcBef>
              <a:spcAft>
                <a:spcPts val="0"/>
              </a:spcAft>
              <a:buClr>
                <a:srgbClr val="000000"/>
              </a:buClr>
              <a:buSzPts val="1400"/>
              <a:buAutoNum type="arabicPeriod"/>
            </a:pPr>
            <a:r>
              <a:rPr lang="en" sz="1400">
                <a:solidFill>
                  <a:srgbClr val="000000"/>
                </a:solidFill>
              </a:rPr>
              <a:t>Takes up only width required for content</a:t>
            </a:r>
            <a:endParaRPr sz="1400">
              <a:solidFill>
                <a:srgbClr val="000000"/>
              </a:solidFill>
            </a:endParaRPr>
          </a:p>
          <a:p>
            <a:pPr indent="-317500" lvl="0" marL="457200" rtl="0" algn="l">
              <a:spcBef>
                <a:spcPts val="0"/>
              </a:spcBef>
              <a:spcAft>
                <a:spcPts val="0"/>
              </a:spcAft>
              <a:buClr>
                <a:srgbClr val="000000"/>
              </a:buClr>
              <a:buSzPts val="1400"/>
              <a:buAutoNum type="arabicPeriod"/>
            </a:pPr>
            <a:r>
              <a:rPr lang="en" sz="1400">
                <a:solidFill>
                  <a:srgbClr val="000000"/>
                </a:solidFill>
              </a:rPr>
              <a:t>It accepts margin and padding while ignoring height and width</a:t>
            </a:r>
            <a:endParaRPr sz="1400">
              <a:solidFill>
                <a:srgbClr val="000000"/>
              </a:solidFill>
            </a:endParaRPr>
          </a:p>
          <a:p>
            <a:pPr indent="0" lvl="0" marL="0" rtl="0" algn="l">
              <a:spcBef>
                <a:spcPts val="1600"/>
              </a:spcBef>
              <a:spcAft>
                <a:spcPts val="1600"/>
              </a:spcAft>
              <a:buNone/>
            </a:pPr>
            <a:r>
              <a:t/>
            </a:r>
            <a:endParaRPr sz="1600">
              <a:solidFill>
                <a:srgbClr val="000000"/>
              </a:solidFill>
            </a:endParaRPr>
          </a:p>
        </p:txBody>
      </p:sp>
      <p:sp>
        <p:nvSpPr>
          <p:cNvPr id="325" name="Google Shape;325;p53"/>
          <p:cNvSpPr txBox="1"/>
          <p:nvPr/>
        </p:nvSpPr>
        <p:spPr>
          <a:xfrm>
            <a:off x="5971025" y="3017125"/>
            <a:ext cx="2177100" cy="17595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3"/>
          <p:cNvSpPr txBox="1"/>
          <p:nvPr/>
        </p:nvSpPr>
        <p:spPr>
          <a:xfrm>
            <a:off x="6061250" y="3129925"/>
            <a:ext cx="832800" cy="414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content</a:t>
            </a:r>
            <a:endParaRPr/>
          </a:p>
        </p:txBody>
      </p:sp>
      <p:sp>
        <p:nvSpPr>
          <p:cNvPr id="327" name="Google Shape;327;p53"/>
          <p:cNvSpPr txBox="1"/>
          <p:nvPr/>
        </p:nvSpPr>
        <p:spPr>
          <a:xfrm>
            <a:off x="6997775" y="3129925"/>
            <a:ext cx="343500" cy="414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a</a:t>
            </a:r>
            <a:endParaRPr/>
          </a:p>
        </p:txBody>
      </p:sp>
      <p:sp>
        <p:nvSpPr>
          <p:cNvPr id="328" name="Google Shape;328;p53"/>
          <p:cNvSpPr txBox="1"/>
          <p:nvPr/>
        </p:nvSpPr>
        <p:spPr>
          <a:xfrm>
            <a:off x="7429950" y="3118550"/>
            <a:ext cx="125700" cy="414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7"/>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HTML STRUCTURE</a:t>
            </a:r>
            <a:endParaRPr sz="4800">
              <a:solidFill>
                <a:srgbClr val="434343"/>
              </a:solidFill>
              <a:latin typeface="Proxima Nova"/>
              <a:ea typeface="Proxima Nova"/>
              <a:cs typeface="Proxima Nova"/>
              <a:sym typeface="Proxima Nova"/>
            </a:endParaRPr>
          </a:p>
        </p:txBody>
      </p:sp>
      <p:pic>
        <p:nvPicPr>
          <p:cNvPr descr="tagline.png" id="116" name="Google Shape;116;p27"/>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117" name="Google Shape;117;p27"/>
          <p:cNvPicPr preferRelativeResize="0"/>
          <p:nvPr/>
        </p:nvPicPr>
        <p:blipFill>
          <a:blip r:embed="rId4">
            <a:alphaModFix/>
          </a:blip>
          <a:stretch>
            <a:fillRect/>
          </a:stretch>
        </p:blipFill>
        <p:spPr>
          <a:xfrm>
            <a:off x="2088700" y="1337175"/>
            <a:ext cx="4639601" cy="26555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54"/>
          <p:cNvSpPr txBox="1"/>
          <p:nvPr/>
        </p:nvSpPr>
        <p:spPr>
          <a:xfrm>
            <a:off x="1119475" y="151800"/>
            <a:ext cx="73431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DISPLAY: INLINE-BLOCK</a:t>
            </a:r>
            <a:endParaRPr sz="4800">
              <a:solidFill>
                <a:srgbClr val="434343"/>
              </a:solidFill>
              <a:latin typeface="Proxima Nova"/>
              <a:ea typeface="Proxima Nova"/>
              <a:cs typeface="Proxima Nova"/>
              <a:sym typeface="Proxima Nova"/>
            </a:endParaRPr>
          </a:p>
        </p:txBody>
      </p:sp>
      <p:pic>
        <p:nvPicPr>
          <p:cNvPr descr="tagline.png" id="334" name="Google Shape;334;p54"/>
          <p:cNvPicPr preferRelativeResize="0"/>
          <p:nvPr/>
        </p:nvPicPr>
        <p:blipFill>
          <a:blip r:embed="rId3">
            <a:alphaModFix/>
          </a:blip>
          <a:stretch>
            <a:fillRect/>
          </a:stretch>
        </p:blipFill>
        <p:spPr>
          <a:xfrm>
            <a:off x="205500" y="4768850"/>
            <a:ext cx="2657676" cy="234175"/>
          </a:xfrm>
          <a:prstGeom prst="rect">
            <a:avLst/>
          </a:prstGeom>
          <a:noFill/>
          <a:ln>
            <a:noFill/>
          </a:ln>
        </p:spPr>
      </p:pic>
      <p:sp>
        <p:nvSpPr>
          <p:cNvPr id="335" name="Google Shape;335;p54"/>
          <p:cNvSpPr txBox="1"/>
          <p:nvPr/>
        </p:nvSpPr>
        <p:spPr>
          <a:xfrm>
            <a:off x="1165300" y="1185425"/>
            <a:ext cx="45705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lang="en" sz="1800">
                <a:solidFill>
                  <a:srgbClr val="172B4D"/>
                </a:solidFill>
                <a:highlight>
                  <a:srgbClr val="FFFFFF"/>
                </a:highlight>
                <a:latin typeface="Proxima Nova"/>
                <a:ea typeface="Proxima Nova"/>
                <a:cs typeface="Proxima Nova"/>
                <a:sym typeface="Proxima Nova"/>
              </a:rPr>
              <a:t>Similar to </a:t>
            </a:r>
            <a:r>
              <a:rPr b="1" lang="en" sz="1800">
                <a:solidFill>
                  <a:srgbClr val="172B4D"/>
                </a:solidFill>
                <a:highlight>
                  <a:srgbClr val="FFFFFF"/>
                </a:highlight>
                <a:latin typeface="Proxima Nova"/>
                <a:ea typeface="Proxima Nova"/>
                <a:cs typeface="Proxima Nova"/>
                <a:sym typeface="Proxima Nova"/>
              </a:rPr>
              <a:t>inline</a:t>
            </a:r>
            <a:r>
              <a:rPr lang="en" sz="1800">
                <a:solidFill>
                  <a:srgbClr val="172B4D"/>
                </a:solidFill>
                <a:highlight>
                  <a:srgbClr val="FFFFFF"/>
                </a:highlight>
                <a:latin typeface="Proxima Nova"/>
                <a:ea typeface="Proxima Nova"/>
                <a:cs typeface="Proxima Nova"/>
                <a:sym typeface="Proxima Nova"/>
              </a:rPr>
              <a:t>, but allows you to set a </a:t>
            </a:r>
            <a:r>
              <a:rPr b="1" lang="en" sz="1800">
                <a:solidFill>
                  <a:srgbClr val="172B4D"/>
                </a:solidFill>
                <a:highlight>
                  <a:srgbClr val="FFFFFF"/>
                </a:highlight>
                <a:latin typeface="Proxima Nova"/>
                <a:ea typeface="Proxima Nova"/>
                <a:cs typeface="Proxima Nova"/>
                <a:sym typeface="Proxima Nova"/>
              </a:rPr>
              <a:t>width</a:t>
            </a:r>
            <a:r>
              <a:rPr lang="en" sz="1800">
                <a:solidFill>
                  <a:srgbClr val="172B4D"/>
                </a:solidFill>
                <a:highlight>
                  <a:srgbClr val="FFFFFF"/>
                </a:highlight>
                <a:latin typeface="Proxima Nova"/>
                <a:ea typeface="Proxima Nova"/>
                <a:cs typeface="Proxima Nova"/>
                <a:sym typeface="Proxima Nova"/>
              </a:rPr>
              <a:t> and </a:t>
            </a:r>
            <a:r>
              <a:rPr b="1" lang="en" sz="1800">
                <a:solidFill>
                  <a:srgbClr val="172B4D"/>
                </a:solidFill>
                <a:highlight>
                  <a:srgbClr val="FFFFFF"/>
                </a:highlight>
                <a:latin typeface="Proxima Nova"/>
                <a:ea typeface="Proxima Nova"/>
                <a:cs typeface="Proxima Nova"/>
                <a:sym typeface="Proxima Nova"/>
              </a:rPr>
              <a:t>height</a:t>
            </a:r>
            <a:endParaRPr b="1" sz="1800">
              <a:solidFill>
                <a:srgbClr val="172B4D"/>
              </a:solidFill>
              <a:highlight>
                <a:srgbClr val="FFFFFF"/>
              </a:highlight>
              <a:latin typeface="Proxima Nova"/>
              <a:ea typeface="Proxima Nova"/>
              <a:cs typeface="Proxima Nova"/>
              <a:sym typeface="Proxima Nova"/>
            </a:endParaRPr>
          </a:p>
          <a:p>
            <a:pPr indent="0" lvl="0" marL="0" rtl="0" algn="l">
              <a:lnSpc>
                <a:spcPct val="115000"/>
              </a:lnSpc>
              <a:spcBef>
                <a:spcPts val="1800"/>
              </a:spcBef>
              <a:spcAft>
                <a:spcPts val="0"/>
              </a:spcAft>
              <a:buNone/>
            </a:pPr>
            <a:r>
              <a:t/>
            </a:r>
            <a:endParaRPr sz="1800">
              <a:solidFill>
                <a:srgbClr val="172B4D"/>
              </a:solidFill>
              <a:highlight>
                <a:srgbClr val="FFFFFF"/>
              </a:highlight>
              <a:latin typeface="Proxima Nova"/>
              <a:ea typeface="Proxima Nova"/>
              <a:cs typeface="Proxima Nova"/>
              <a:sym typeface="Proxima Nova"/>
            </a:endParaRPr>
          </a:p>
        </p:txBody>
      </p:sp>
      <p:sp>
        <p:nvSpPr>
          <p:cNvPr id="336" name="Google Shape;336;p54"/>
          <p:cNvSpPr txBox="1"/>
          <p:nvPr>
            <p:ph idx="1" type="body"/>
          </p:nvPr>
        </p:nvSpPr>
        <p:spPr>
          <a:xfrm>
            <a:off x="5795100" y="1113975"/>
            <a:ext cx="2891700" cy="3592800"/>
          </a:xfrm>
          <a:prstGeom prst="rect">
            <a:avLst/>
          </a:prstGeom>
          <a:solidFill>
            <a:srgbClr val="D9EAD3"/>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000000"/>
                </a:solidFill>
              </a:rPr>
              <a:t>inline-block</a:t>
            </a:r>
            <a:endParaRPr b="1" sz="1700">
              <a:solidFill>
                <a:srgbClr val="000000"/>
              </a:solidFill>
            </a:endParaRPr>
          </a:p>
          <a:p>
            <a:pPr indent="-317500" lvl="0" marL="457200" rtl="0" algn="l">
              <a:spcBef>
                <a:spcPts val="1600"/>
              </a:spcBef>
              <a:spcAft>
                <a:spcPts val="0"/>
              </a:spcAft>
              <a:buClr>
                <a:srgbClr val="000000"/>
              </a:buClr>
              <a:buSzPts val="1400"/>
              <a:buAutoNum type="arabicPeriod"/>
            </a:pPr>
            <a:r>
              <a:rPr lang="en" sz="1400">
                <a:solidFill>
                  <a:srgbClr val="000000"/>
                </a:solidFill>
              </a:rPr>
              <a:t>Like inline</a:t>
            </a:r>
            <a:endParaRPr sz="1400">
              <a:solidFill>
                <a:srgbClr val="000000"/>
              </a:solidFill>
            </a:endParaRPr>
          </a:p>
          <a:p>
            <a:pPr indent="-317500" lvl="0" marL="457200" rtl="0" algn="l">
              <a:spcBef>
                <a:spcPts val="0"/>
              </a:spcBef>
              <a:spcAft>
                <a:spcPts val="0"/>
              </a:spcAft>
              <a:buClr>
                <a:srgbClr val="000000"/>
              </a:buClr>
              <a:buSzPts val="1400"/>
              <a:buAutoNum type="arabicPeriod"/>
            </a:pPr>
            <a:r>
              <a:rPr lang="en" sz="1400">
                <a:solidFill>
                  <a:srgbClr val="000000"/>
                </a:solidFill>
              </a:rPr>
              <a:t>Can set width/height</a:t>
            </a:r>
            <a:endParaRPr sz="1600">
              <a:solidFill>
                <a:srgbClr val="000000"/>
              </a:solidFill>
            </a:endParaRPr>
          </a:p>
        </p:txBody>
      </p:sp>
      <p:sp>
        <p:nvSpPr>
          <p:cNvPr id="337" name="Google Shape;337;p54"/>
          <p:cNvSpPr txBox="1"/>
          <p:nvPr/>
        </p:nvSpPr>
        <p:spPr>
          <a:xfrm>
            <a:off x="6152400" y="2571750"/>
            <a:ext cx="2177100" cy="17595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4"/>
          <p:cNvSpPr txBox="1"/>
          <p:nvPr/>
        </p:nvSpPr>
        <p:spPr>
          <a:xfrm>
            <a:off x="6204775" y="2692925"/>
            <a:ext cx="441300" cy="750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content</a:t>
            </a:r>
            <a:endParaRPr/>
          </a:p>
        </p:txBody>
      </p:sp>
      <p:sp>
        <p:nvSpPr>
          <p:cNvPr id="339" name="Google Shape;339;p54"/>
          <p:cNvSpPr txBox="1"/>
          <p:nvPr/>
        </p:nvSpPr>
        <p:spPr>
          <a:xfrm>
            <a:off x="6746875" y="2692925"/>
            <a:ext cx="738000" cy="414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a</a:t>
            </a:r>
            <a:endParaRPr/>
          </a:p>
        </p:txBody>
      </p:sp>
      <p:sp>
        <p:nvSpPr>
          <p:cNvPr id="340" name="Google Shape;340;p54"/>
          <p:cNvSpPr txBox="1"/>
          <p:nvPr/>
        </p:nvSpPr>
        <p:spPr>
          <a:xfrm>
            <a:off x="7573475" y="2681550"/>
            <a:ext cx="539100" cy="1059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55"/>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DISPLAY: NONE</a:t>
            </a:r>
            <a:endParaRPr sz="4800">
              <a:solidFill>
                <a:srgbClr val="434343"/>
              </a:solidFill>
              <a:latin typeface="Proxima Nova"/>
              <a:ea typeface="Proxima Nova"/>
              <a:cs typeface="Proxima Nova"/>
              <a:sym typeface="Proxima Nova"/>
            </a:endParaRPr>
          </a:p>
        </p:txBody>
      </p:sp>
      <p:pic>
        <p:nvPicPr>
          <p:cNvPr descr="tagline.png" id="346" name="Google Shape;346;p55"/>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347" name="Google Shape;347;p55"/>
          <p:cNvPicPr preferRelativeResize="0"/>
          <p:nvPr/>
        </p:nvPicPr>
        <p:blipFill>
          <a:blip r:embed="rId4">
            <a:alphaModFix/>
          </a:blip>
          <a:stretch>
            <a:fillRect/>
          </a:stretch>
        </p:blipFill>
        <p:spPr>
          <a:xfrm>
            <a:off x="3373600" y="1228925"/>
            <a:ext cx="1647825" cy="27813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56"/>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SIZE UNITS</a:t>
            </a:r>
            <a:endParaRPr sz="4800">
              <a:solidFill>
                <a:srgbClr val="434343"/>
              </a:solidFill>
              <a:latin typeface="Proxima Nova"/>
              <a:ea typeface="Proxima Nova"/>
              <a:cs typeface="Proxima Nova"/>
              <a:sym typeface="Proxima Nova"/>
            </a:endParaRPr>
          </a:p>
        </p:txBody>
      </p:sp>
      <p:pic>
        <p:nvPicPr>
          <p:cNvPr descr="tagline.png" id="353" name="Google Shape;353;p56"/>
          <p:cNvPicPr preferRelativeResize="0"/>
          <p:nvPr/>
        </p:nvPicPr>
        <p:blipFill>
          <a:blip r:embed="rId3">
            <a:alphaModFix/>
          </a:blip>
          <a:stretch>
            <a:fillRect/>
          </a:stretch>
        </p:blipFill>
        <p:spPr>
          <a:xfrm>
            <a:off x="205500" y="4768850"/>
            <a:ext cx="2657676" cy="234175"/>
          </a:xfrm>
          <a:prstGeom prst="rect">
            <a:avLst/>
          </a:prstGeom>
          <a:noFill/>
          <a:ln>
            <a:noFill/>
          </a:ln>
        </p:spPr>
      </p:pic>
      <p:sp>
        <p:nvSpPr>
          <p:cNvPr id="354" name="Google Shape;354;p56"/>
          <p:cNvSpPr txBox="1"/>
          <p:nvPr/>
        </p:nvSpPr>
        <p:spPr>
          <a:xfrm>
            <a:off x="385075" y="1185425"/>
            <a:ext cx="6993600" cy="30000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172B4D"/>
              </a:buClr>
              <a:buSzPts val="1800"/>
              <a:buFont typeface="Proxima Nova"/>
              <a:buChar char="●"/>
            </a:pPr>
            <a:r>
              <a:rPr b="1" lang="en" sz="1800">
                <a:solidFill>
                  <a:srgbClr val="172B4D"/>
                </a:solidFill>
                <a:highlight>
                  <a:srgbClr val="FFFFFF"/>
                </a:highlight>
                <a:latin typeface="Proxima Nova"/>
                <a:ea typeface="Proxima Nova"/>
                <a:cs typeface="Proxima Nova"/>
                <a:sym typeface="Proxima Nova"/>
              </a:rPr>
              <a:t>px</a:t>
            </a:r>
            <a:r>
              <a:rPr lang="en" sz="1800">
                <a:solidFill>
                  <a:srgbClr val="172B4D"/>
                </a:solidFill>
                <a:highlight>
                  <a:srgbClr val="FFFFFF"/>
                </a:highlight>
                <a:latin typeface="Proxima Nova"/>
                <a:ea typeface="Proxima Nova"/>
                <a:cs typeface="Proxima Nova"/>
                <a:sym typeface="Proxima Nova"/>
              </a:rPr>
              <a:t> - Pixels (1px = 1/96th of 1in)</a:t>
            </a:r>
            <a:endParaRPr sz="1800">
              <a:solidFill>
                <a:srgbClr val="172B4D"/>
              </a:solidFill>
              <a:highlight>
                <a:srgbClr val="FFFFFF"/>
              </a:highlight>
              <a:latin typeface="Proxima Nova"/>
              <a:ea typeface="Proxima Nova"/>
              <a:cs typeface="Proxima Nova"/>
              <a:sym typeface="Proxima Nova"/>
            </a:endParaRPr>
          </a:p>
          <a:p>
            <a:pPr indent="0" lvl="0" marL="914400" rtl="0" algn="l">
              <a:lnSpc>
                <a:spcPct val="115000"/>
              </a:lnSpc>
              <a:spcBef>
                <a:spcPts val="0"/>
              </a:spcBef>
              <a:spcAft>
                <a:spcPts val="0"/>
              </a:spcAft>
              <a:buNone/>
            </a:pPr>
            <a:r>
              <a:rPr lang="en" sz="1800">
                <a:solidFill>
                  <a:srgbClr val="172B4D"/>
                </a:solidFill>
                <a:highlight>
                  <a:srgbClr val="FFFFFF"/>
                </a:highlight>
                <a:latin typeface="Proxima Nova"/>
                <a:ea typeface="Proxima Nova"/>
                <a:cs typeface="Proxima Nova"/>
                <a:sym typeface="Proxima Nova"/>
              </a:rPr>
              <a:t>*(px) are relative to the viewing device.</a:t>
            </a:r>
            <a:endParaRPr sz="1800">
              <a:solidFill>
                <a:srgbClr val="172B4D"/>
              </a:solidFill>
              <a:highlight>
                <a:srgbClr val="FFFFFF"/>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b="1" lang="en" sz="1800">
                <a:solidFill>
                  <a:srgbClr val="172B4D"/>
                </a:solidFill>
                <a:highlight>
                  <a:srgbClr val="FFFFFF"/>
                </a:highlight>
                <a:latin typeface="Proxima Nova"/>
                <a:ea typeface="Proxima Nova"/>
                <a:cs typeface="Proxima Nova"/>
                <a:sym typeface="Proxima Nova"/>
              </a:rPr>
              <a:t>em</a:t>
            </a:r>
            <a:r>
              <a:rPr lang="en" sz="1800">
                <a:solidFill>
                  <a:srgbClr val="172B4D"/>
                </a:solidFill>
                <a:highlight>
                  <a:srgbClr val="FFFFFF"/>
                </a:highlight>
                <a:latin typeface="Proxima Nova"/>
                <a:ea typeface="Proxima Nova"/>
                <a:cs typeface="Proxima Nova"/>
                <a:sym typeface="Proxima Nova"/>
              </a:rPr>
              <a:t> - Relative to this element</a:t>
            </a:r>
            <a:endParaRPr sz="1800">
              <a:solidFill>
                <a:srgbClr val="172B4D"/>
              </a:solidFill>
              <a:highlight>
                <a:srgbClr val="FFFFFF"/>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b="1" lang="en" sz="1800">
                <a:solidFill>
                  <a:srgbClr val="172B4D"/>
                </a:solidFill>
                <a:highlight>
                  <a:srgbClr val="FFFFFF"/>
                </a:highlight>
                <a:latin typeface="Proxima Nova"/>
                <a:ea typeface="Proxima Nova"/>
                <a:cs typeface="Proxima Nova"/>
                <a:sym typeface="Proxima Nova"/>
              </a:rPr>
              <a:t>rem</a:t>
            </a:r>
            <a:r>
              <a:rPr lang="en" sz="1800">
                <a:solidFill>
                  <a:srgbClr val="172B4D"/>
                </a:solidFill>
                <a:highlight>
                  <a:srgbClr val="FFFFFF"/>
                </a:highlight>
                <a:latin typeface="Proxima Nova"/>
                <a:ea typeface="Proxima Nova"/>
                <a:cs typeface="Proxima Nova"/>
                <a:sym typeface="Proxima Nova"/>
              </a:rPr>
              <a:t> - Relative to the document root</a:t>
            </a:r>
            <a:endParaRPr sz="1800">
              <a:solidFill>
                <a:srgbClr val="172B4D"/>
              </a:solidFill>
              <a:highlight>
                <a:srgbClr val="FFFFFF"/>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b="1" lang="en" sz="1800">
                <a:solidFill>
                  <a:srgbClr val="172B4D"/>
                </a:solidFill>
                <a:highlight>
                  <a:srgbClr val="FFFFFF"/>
                </a:highlight>
                <a:latin typeface="Proxima Nova"/>
                <a:ea typeface="Proxima Nova"/>
                <a:cs typeface="Proxima Nova"/>
                <a:sym typeface="Proxima Nova"/>
              </a:rPr>
              <a:t>%</a:t>
            </a:r>
            <a:r>
              <a:rPr lang="en" sz="1800">
                <a:solidFill>
                  <a:srgbClr val="172B4D"/>
                </a:solidFill>
                <a:highlight>
                  <a:srgbClr val="FFFFFF"/>
                </a:highlight>
                <a:latin typeface="Proxima Nova"/>
                <a:ea typeface="Proxima Nova"/>
                <a:cs typeface="Proxima Nova"/>
                <a:sym typeface="Proxima Nova"/>
              </a:rPr>
              <a:t> - Percentage adjustments</a:t>
            </a:r>
            <a:endParaRPr sz="1800">
              <a:solidFill>
                <a:srgbClr val="172B4D"/>
              </a:solidFill>
              <a:highlight>
                <a:srgbClr val="FFFFFF"/>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chemeClr val="lt1"/>
                </a:highlight>
                <a:latin typeface="Proxima Nova"/>
                <a:ea typeface="Proxima Nova"/>
                <a:cs typeface="Proxima Nova"/>
                <a:sym typeface="Proxima Nova"/>
              </a:rPr>
              <a:t>pt - Points (1pt = 1/72 of 1in)</a:t>
            </a:r>
            <a:endParaRPr sz="1800">
              <a:solidFill>
                <a:srgbClr val="172B4D"/>
              </a:solidFill>
              <a:highlight>
                <a:schemeClr val="lt1"/>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chemeClr val="lt1"/>
                </a:highlight>
                <a:latin typeface="Proxima Nova"/>
                <a:ea typeface="Proxima Nova"/>
                <a:cs typeface="Proxima Nova"/>
                <a:sym typeface="Proxima Nova"/>
              </a:rPr>
              <a:t>in - Inches</a:t>
            </a:r>
            <a:endParaRPr sz="1800">
              <a:solidFill>
                <a:srgbClr val="172B4D"/>
              </a:solidFill>
              <a:highlight>
                <a:schemeClr val="lt1"/>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chemeClr val="lt1"/>
                </a:highlight>
                <a:latin typeface="Proxima Nova"/>
                <a:ea typeface="Proxima Nova"/>
                <a:cs typeface="Proxima Nova"/>
                <a:sym typeface="Proxima Nova"/>
              </a:rPr>
              <a:t>… way too many more.</a:t>
            </a:r>
            <a:endParaRPr sz="1800">
              <a:solidFill>
                <a:srgbClr val="172B4D"/>
              </a:solidFill>
              <a:highlight>
                <a:schemeClr val="lt1"/>
              </a:highlight>
              <a:latin typeface="Proxima Nova"/>
              <a:ea typeface="Proxima Nova"/>
              <a:cs typeface="Proxima Nova"/>
              <a:sym typeface="Proxima Nova"/>
            </a:endParaRPr>
          </a:p>
        </p:txBody>
      </p:sp>
      <p:pic>
        <p:nvPicPr>
          <p:cNvPr id="355" name="Google Shape;355;p56"/>
          <p:cNvPicPr preferRelativeResize="0"/>
          <p:nvPr/>
        </p:nvPicPr>
        <p:blipFill>
          <a:blip r:embed="rId4">
            <a:alphaModFix/>
          </a:blip>
          <a:stretch>
            <a:fillRect/>
          </a:stretch>
        </p:blipFill>
        <p:spPr>
          <a:xfrm>
            <a:off x="5738125" y="1034325"/>
            <a:ext cx="3033901" cy="2714000"/>
          </a:xfrm>
          <a:prstGeom prst="rect">
            <a:avLst/>
          </a:prstGeom>
          <a:noFill/>
          <a:ln>
            <a:noFill/>
          </a:ln>
        </p:spPr>
      </p:pic>
      <p:sp>
        <p:nvSpPr>
          <p:cNvPr id="356" name="Google Shape;356;p56"/>
          <p:cNvSpPr txBox="1"/>
          <p:nvPr/>
        </p:nvSpPr>
        <p:spPr>
          <a:xfrm>
            <a:off x="3410275" y="394740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5"/>
              </a:rPr>
              <a:t>https://www.w3schools.com/css/css_units.asp</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57"/>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EM vs REM</a:t>
            </a:r>
            <a:endParaRPr sz="4800">
              <a:solidFill>
                <a:srgbClr val="434343"/>
              </a:solidFill>
              <a:latin typeface="Proxima Nova"/>
              <a:ea typeface="Proxima Nova"/>
              <a:cs typeface="Proxima Nova"/>
              <a:sym typeface="Proxima Nova"/>
            </a:endParaRPr>
          </a:p>
        </p:txBody>
      </p:sp>
      <p:pic>
        <p:nvPicPr>
          <p:cNvPr descr="tagline.png" id="362" name="Google Shape;362;p57"/>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363" name="Google Shape;363;p57"/>
          <p:cNvPicPr preferRelativeResize="0"/>
          <p:nvPr/>
        </p:nvPicPr>
        <p:blipFill>
          <a:blip r:embed="rId4">
            <a:alphaModFix/>
          </a:blip>
          <a:stretch>
            <a:fillRect/>
          </a:stretch>
        </p:blipFill>
        <p:spPr>
          <a:xfrm>
            <a:off x="1979188" y="1240000"/>
            <a:ext cx="5185620" cy="28809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pic>
        <p:nvPicPr>
          <p:cNvPr id="368" name="Google Shape;368;p58"/>
          <p:cNvPicPr preferRelativeResize="0"/>
          <p:nvPr/>
        </p:nvPicPr>
        <p:blipFill>
          <a:blip r:embed="rId3">
            <a:alphaModFix/>
          </a:blip>
          <a:stretch>
            <a:fillRect/>
          </a:stretch>
        </p:blipFill>
        <p:spPr>
          <a:xfrm>
            <a:off x="76200" y="751450"/>
            <a:ext cx="8961776" cy="32286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59"/>
          <p:cNvSpPr txBox="1"/>
          <p:nvPr>
            <p:ph idx="1" type="body"/>
          </p:nvPr>
        </p:nvSpPr>
        <p:spPr>
          <a:xfrm>
            <a:off x="311700" y="1152475"/>
            <a:ext cx="3557400" cy="2422200"/>
          </a:xfrm>
          <a:prstGeom prst="rect">
            <a:avLst/>
          </a:prstGeom>
        </p:spPr>
        <p:txBody>
          <a:bodyPr anchorCtr="0" anchor="t" bIns="91425" lIns="91425" spcFirstLastPara="1" rIns="91425" wrap="square" tIns="91425">
            <a:noAutofit/>
          </a:bodyPr>
          <a:lstStyle/>
          <a:p>
            <a:pPr indent="-341153" lvl="0" marL="457200" rtl="0" algn="l">
              <a:lnSpc>
                <a:spcPct val="150000"/>
              </a:lnSpc>
              <a:spcBef>
                <a:spcPts val="0"/>
              </a:spcBef>
              <a:spcAft>
                <a:spcPts val="0"/>
              </a:spcAft>
              <a:buSzPts val="1773"/>
              <a:buAutoNum type="arabicPeriod"/>
            </a:pPr>
            <a:r>
              <a:rPr lang="en" sz="1772"/>
              <a:t>Go to file explorer</a:t>
            </a:r>
            <a:endParaRPr sz="1772"/>
          </a:p>
          <a:p>
            <a:pPr indent="-341153" lvl="0" marL="457200" rtl="0" algn="l">
              <a:lnSpc>
                <a:spcPct val="150000"/>
              </a:lnSpc>
              <a:spcBef>
                <a:spcPts val="0"/>
              </a:spcBef>
              <a:spcAft>
                <a:spcPts val="0"/>
              </a:spcAft>
              <a:buSzPts val="1773"/>
              <a:buAutoNum type="arabicPeriod"/>
            </a:pPr>
            <a:r>
              <a:rPr lang="en" sz="1772"/>
              <a:t>Navigate to the lecture-student</a:t>
            </a:r>
            <a:endParaRPr sz="1772"/>
          </a:p>
          <a:p>
            <a:pPr indent="-341153" lvl="0" marL="457200" rtl="0" algn="l">
              <a:lnSpc>
                <a:spcPct val="150000"/>
              </a:lnSpc>
              <a:spcBef>
                <a:spcPts val="0"/>
              </a:spcBef>
              <a:spcAft>
                <a:spcPts val="0"/>
              </a:spcAft>
              <a:buSzPts val="1773"/>
              <a:buAutoNum type="arabicPeriod"/>
            </a:pPr>
            <a:r>
              <a:rPr lang="en" sz="1772"/>
              <a:t>Right click lecture-student folder</a:t>
            </a:r>
            <a:endParaRPr sz="1772"/>
          </a:p>
          <a:p>
            <a:pPr indent="-341153" lvl="0" marL="457200" rtl="0" algn="l">
              <a:lnSpc>
                <a:spcPct val="150000"/>
              </a:lnSpc>
              <a:spcBef>
                <a:spcPts val="0"/>
              </a:spcBef>
              <a:spcAft>
                <a:spcPts val="0"/>
              </a:spcAft>
              <a:buSzPts val="1773"/>
              <a:buAutoNum type="arabicPeriod"/>
            </a:pPr>
            <a:r>
              <a:rPr lang="en" sz="1772"/>
              <a:t>Select Open with Visual Studio Code</a:t>
            </a:r>
            <a:endParaRPr sz="1772"/>
          </a:p>
        </p:txBody>
      </p:sp>
      <p:sp>
        <p:nvSpPr>
          <p:cNvPr id="374" name="Google Shape;374;p59"/>
          <p:cNvSpPr txBox="1"/>
          <p:nvPr>
            <p:ph type="title"/>
          </p:nvPr>
        </p:nvSpPr>
        <p:spPr>
          <a:xfrm>
            <a:off x="0" y="86425"/>
            <a:ext cx="9144000" cy="572700"/>
          </a:xfrm>
          <a:prstGeom prst="rect">
            <a:avLst/>
          </a:prstGeom>
          <a:solidFill>
            <a:srgbClr val="00B6FF"/>
          </a:solidFill>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rPr>
              <a:t>Let’s head to the code</a:t>
            </a:r>
            <a:endParaRPr>
              <a:solidFill>
                <a:schemeClr val="lt2"/>
              </a:solidFill>
            </a:endParaRPr>
          </a:p>
        </p:txBody>
      </p:sp>
      <p:pic>
        <p:nvPicPr>
          <p:cNvPr id="375" name="Google Shape;375;p59"/>
          <p:cNvPicPr preferRelativeResize="0"/>
          <p:nvPr/>
        </p:nvPicPr>
        <p:blipFill>
          <a:blip r:embed="rId3">
            <a:alphaModFix/>
          </a:blip>
          <a:stretch>
            <a:fillRect/>
          </a:stretch>
        </p:blipFill>
        <p:spPr>
          <a:xfrm>
            <a:off x="4021500" y="2116900"/>
            <a:ext cx="4566484" cy="2624450"/>
          </a:xfrm>
          <a:prstGeom prst="rect">
            <a:avLst/>
          </a:prstGeom>
          <a:noFill/>
          <a:ln>
            <a:noFill/>
          </a:ln>
        </p:spPr>
      </p:pic>
      <p:pic>
        <p:nvPicPr>
          <p:cNvPr id="376" name="Google Shape;376;p59"/>
          <p:cNvPicPr preferRelativeResize="0"/>
          <p:nvPr/>
        </p:nvPicPr>
        <p:blipFill>
          <a:blip r:embed="rId4">
            <a:alphaModFix/>
          </a:blip>
          <a:stretch>
            <a:fillRect/>
          </a:stretch>
        </p:blipFill>
        <p:spPr>
          <a:xfrm>
            <a:off x="3456775" y="1141570"/>
            <a:ext cx="5131199" cy="670050"/>
          </a:xfrm>
          <a:prstGeom prst="rect">
            <a:avLst/>
          </a:prstGeom>
          <a:noFill/>
          <a:ln>
            <a:noFill/>
          </a:ln>
        </p:spPr>
      </p:pic>
      <p:sp>
        <p:nvSpPr>
          <p:cNvPr id="377" name="Google Shape;377;p59"/>
          <p:cNvSpPr txBox="1"/>
          <p:nvPr/>
        </p:nvSpPr>
        <p:spPr>
          <a:xfrm>
            <a:off x="4699500" y="2157400"/>
            <a:ext cx="1076400" cy="190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t>02_CSS_Selectors</a:t>
            </a:r>
            <a:endParaRPr sz="8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60"/>
          <p:cNvSpPr txBox="1"/>
          <p:nvPr/>
        </p:nvSpPr>
        <p:spPr>
          <a:xfrm>
            <a:off x="1119475" y="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BREAK?</a:t>
            </a:r>
            <a:endParaRPr sz="4800">
              <a:solidFill>
                <a:srgbClr val="434343"/>
              </a:solidFill>
              <a:latin typeface="Proxima Nova"/>
              <a:ea typeface="Proxima Nova"/>
              <a:cs typeface="Proxima Nova"/>
              <a:sym typeface="Proxima Nova"/>
            </a:endParaRPr>
          </a:p>
        </p:txBody>
      </p:sp>
      <p:pic>
        <p:nvPicPr>
          <p:cNvPr descr="tagline.png" id="383" name="Google Shape;383;p60"/>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384" name="Google Shape;384;p60"/>
          <p:cNvPicPr preferRelativeResize="0"/>
          <p:nvPr/>
        </p:nvPicPr>
        <p:blipFill>
          <a:blip r:embed="rId4">
            <a:alphaModFix/>
          </a:blip>
          <a:stretch>
            <a:fillRect/>
          </a:stretch>
        </p:blipFill>
        <p:spPr>
          <a:xfrm>
            <a:off x="1018075" y="1275625"/>
            <a:ext cx="4386221" cy="2658050"/>
          </a:xfrm>
          <a:prstGeom prst="rect">
            <a:avLst/>
          </a:prstGeom>
          <a:noFill/>
          <a:ln>
            <a:noFill/>
          </a:ln>
          <a:effectLst>
            <a:outerShdw blurRad="57150" rotWithShape="0" algn="bl" dir="5400000" dist="19050">
              <a:srgbClr val="000000">
                <a:alpha val="50000"/>
              </a:srgbClr>
            </a:outerShdw>
          </a:effectLst>
        </p:spPr>
      </p:pic>
      <p:grpSp>
        <p:nvGrpSpPr>
          <p:cNvPr id="385" name="Google Shape;385;p60"/>
          <p:cNvGrpSpPr/>
          <p:nvPr/>
        </p:nvGrpSpPr>
        <p:grpSpPr>
          <a:xfrm>
            <a:off x="5946425" y="1237100"/>
            <a:ext cx="2252100" cy="2052350"/>
            <a:chOff x="5489225" y="1922900"/>
            <a:chExt cx="2252100" cy="2052350"/>
          </a:xfrm>
        </p:grpSpPr>
        <p:pic>
          <p:nvPicPr>
            <p:cNvPr id="386" name="Google Shape;386;p60"/>
            <p:cNvPicPr preferRelativeResize="0"/>
            <p:nvPr/>
          </p:nvPicPr>
          <p:blipFill>
            <a:blip r:embed="rId5">
              <a:alphaModFix/>
            </a:blip>
            <a:stretch>
              <a:fillRect/>
            </a:stretch>
          </p:blipFill>
          <p:spPr>
            <a:xfrm>
              <a:off x="6135950" y="1922900"/>
              <a:ext cx="958650" cy="958650"/>
            </a:xfrm>
            <a:prstGeom prst="rect">
              <a:avLst/>
            </a:prstGeom>
            <a:noFill/>
            <a:ln>
              <a:noFill/>
            </a:ln>
          </p:spPr>
        </p:pic>
        <p:sp>
          <p:nvSpPr>
            <p:cNvPr id="387" name="Google Shape;387;p60"/>
            <p:cNvSpPr txBox="1"/>
            <p:nvPr/>
          </p:nvSpPr>
          <p:spPr>
            <a:xfrm>
              <a:off x="5489225" y="2650450"/>
              <a:ext cx="2252100" cy="132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rgbClr val="434343"/>
                  </a:solidFill>
                  <a:latin typeface="Proxima Nova"/>
                  <a:ea typeface="Proxima Nova"/>
                  <a:cs typeface="Proxima Nova"/>
                  <a:sym typeface="Proxima Nova"/>
                </a:rPr>
                <a:t>DON’T FORGET TO PAUSE/UNPAUSE RECORDING</a:t>
              </a:r>
              <a:endParaRPr sz="1800">
                <a:solidFill>
                  <a:srgbClr val="434343"/>
                </a:solidFill>
                <a:latin typeface="Proxima Nova"/>
                <a:ea typeface="Proxima Nova"/>
                <a:cs typeface="Proxima Nova"/>
                <a:sym typeface="Proxima Nova"/>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61"/>
          <p:cNvSpPr txBox="1"/>
          <p:nvPr/>
        </p:nvSpPr>
        <p:spPr>
          <a:xfrm>
            <a:off x="1119475" y="166875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POSITIONING</a:t>
            </a:r>
            <a:endParaRPr sz="4800">
              <a:solidFill>
                <a:srgbClr val="434343"/>
              </a:solidFill>
              <a:latin typeface="Proxima Nova"/>
              <a:ea typeface="Proxima Nova"/>
              <a:cs typeface="Proxima Nova"/>
              <a:sym typeface="Proxima Nova"/>
            </a:endParaRPr>
          </a:p>
        </p:txBody>
      </p:sp>
      <p:pic>
        <p:nvPicPr>
          <p:cNvPr descr="tagline.png" id="393" name="Google Shape;393;p61"/>
          <p:cNvPicPr preferRelativeResize="0"/>
          <p:nvPr/>
        </p:nvPicPr>
        <p:blipFill>
          <a:blip r:embed="rId3">
            <a:alphaModFix/>
          </a:blip>
          <a:stretch>
            <a:fillRect/>
          </a:stretch>
        </p:blipFill>
        <p:spPr>
          <a:xfrm>
            <a:off x="205500" y="4768850"/>
            <a:ext cx="2657676" cy="2341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62"/>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POSITION</a:t>
            </a:r>
            <a:endParaRPr sz="4800">
              <a:solidFill>
                <a:srgbClr val="434343"/>
              </a:solidFill>
              <a:latin typeface="Proxima Nova"/>
              <a:ea typeface="Proxima Nova"/>
              <a:cs typeface="Proxima Nova"/>
              <a:sym typeface="Proxima Nova"/>
            </a:endParaRPr>
          </a:p>
        </p:txBody>
      </p:sp>
      <p:pic>
        <p:nvPicPr>
          <p:cNvPr descr="tagline.png" id="399" name="Google Shape;399;p62"/>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400" name="Google Shape;400;p62"/>
          <p:cNvPicPr preferRelativeResize="0"/>
          <p:nvPr/>
        </p:nvPicPr>
        <p:blipFill rotWithShape="1">
          <a:blip r:embed="rId4">
            <a:alphaModFix/>
          </a:blip>
          <a:srcRect b="0" l="0" r="75690" t="0"/>
          <a:stretch/>
        </p:blipFill>
        <p:spPr>
          <a:xfrm>
            <a:off x="860950" y="1697250"/>
            <a:ext cx="1836900" cy="2506250"/>
          </a:xfrm>
          <a:prstGeom prst="rect">
            <a:avLst/>
          </a:prstGeom>
          <a:noFill/>
          <a:ln>
            <a:noFill/>
          </a:ln>
        </p:spPr>
      </p:pic>
      <p:cxnSp>
        <p:nvCxnSpPr>
          <p:cNvPr id="401" name="Google Shape;401;p62"/>
          <p:cNvCxnSpPr/>
          <p:nvPr/>
        </p:nvCxnSpPr>
        <p:spPr>
          <a:xfrm flipH="1" rot="10800000">
            <a:off x="590400" y="1392450"/>
            <a:ext cx="1836900" cy="11100"/>
          </a:xfrm>
          <a:prstGeom prst="straightConnector1">
            <a:avLst/>
          </a:prstGeom>
          <a:noFill/>
          <a:ln cap="flat" cmpd="sng" w="38100">
            <a:solidFill>
              <a:schemeClr val="dk2"/>
            </a:solidFill>
            <a:prstDash val="solid"/>
            <a:round/>
            <a:headEnd len="med" w="med" type="none"/>
            <a:tailEnd len="med" w="med" type="triangle"/>
          </a:ln>
        </p:spPr>
      </p:cxnSp>
      <p:cxnSp>
        <p:nvCxnSpPr>
          <p:cNvPr id="402" name="Google Shape;402;p62"/>
          <p:cNvCxnSpPr/>
          <p:nvPr/>
        </p:nvCxnSpPr>
        <p:spPr>
          <a:xfrm flipH="1">
            <a:off x="723900" y="1555950"/>
            <a:ext cx="18900" cy="1038900"/>
          </a:xfrm>
          <a:prstGeom prst="straightConnector1">
            <a:avLst/>
          </a:prstGeom>
          <a:noFill/>
          <a:ln cap="flat" cmpd="sng" w="28575">
            <a:solidFill>
              <a:schemeClr val="dk2"/>
            </a:solidFill>
            <a:prstDash val="solid"/>
            <a:round/>
            <a:headEnd len="med" w="med" type="none"/>
            <a:tailEnd len="med" w="med" type="triangle"/>
          </a:ln>
        </p:spPr>
      </p:cxnSp>
      <p:sp>
        <p:nvSpPr>
          <p:cNvPr id="403" name="Google Shape;403;p62"/>
          <p:cNvSpPr/>
          <p:nvPr/>
        </p:nvSpPr>
        <p:spPr>
          <a:xfrm>
            <a:off x="2890725" y="1144025"/>
            <a:ext cx="5822700" cy="3907800"/>
          </a:xfrm>
          <a:prstGeom prst="rect">
            <a:avLst/>
          </a:prstGeom>
          <a:solidFill>
            <a:schemeClr val="lt1"/>
          </a:solidFill>
          <a:ln>
            <a:noFill/>
          </a:ln>
        </p:spPr>
        <p:txBody>
          <a:bodyPr anchorCtr="0" anchor="ctr"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The normal flow of a page is for elements to appear left to right and top to bottom based on the order in which they appear in the HTML document and the rules of block and inline display.</a:t>
            </a:r>
            <a:endParaRPr/>
          </a:p>
          <a:p>
            <a:pPr indent="-317500" lvl="0" marL="457200" rtl="0" algn="l">
              <a:lnSpc>
                <a:spcPct val="100000"/>
              </a:lnSpc>
              <a:spcBef>
                <a:spcPts val="1000"/>
              </a:spcBef>
              <a:spcAft>
                <a:spcPts val="0"/>
              </a:spcAft>
              <a:buSzPts val="1400"/>
              <a:buChar char="●"/>
            </a:pPr>
            <a:r>
              <a:rPr lang="en"/>
              <a:t>Static position by default means the element conforms to normal flow.</a:t>
            </a:r>
            <a:endParaRPr/>
          </a:p>
          <a:p>
            <a:pPr indent="0" lvl="0" marL="457200" rtl="0" algn="l">
              <a:spcBef>
                <a:spcPts val="100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63"/>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POSITION</a:t>
            </a:r>
            <a:endParaRPr sz="4800">
              <a:solidFill>
                <a:srgbClr val="434343"/>
              </a:solidFill>
              <a:latin typeface="Proxima Nova"/>
              <a:ea typeface="Proxima Nova"/>
              <a:cs typeface="Proxima Nova"/>
              <a:sym typeface="Proxima Nova"/>
            </a:endParaRPr>
          </a:p>
        </p:txBody>
      </p:sp>
      <p:pic>
        <p:nvPicPr>
          <p:cNvPr descr="tagline.png" id="409" name="Google Shape;409;p63"/>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410" name="Google Shape;410;p63"/>
          <p:cNvPicPr preferRelativeResize="0"/>
          <p:nvPr/>
        </p:nvPicPr>
        <p:blipFill rotWithShape="1">
          <a:blip r:embed="rId4">
            <a:alphaModFix/>
          </a:blip>
          <a:srcRect b="0" l="24116" r="49657" t="0"/>
          <a:stretch/>
        </p:blipFill>
        <p:spPr>
          <a:xfrm>
            <a:off x="646076" y="1443300"/>
            <a:ext cx="1981674" cy="2506250"/>
          </a:xfrm>
          <a:prstGeom prst="rect">
            <a:avLst/>
          </a:prstGeom>
          <a:noFill/>
          <a:ln>
            <a:noFill/>
          </a:ln>
        </p:spPr>
      </p:pic>
      <p:sp>
        <p:nvSpPr>
          <p:cNvPr id="411" name="Google Shape;411;p63"/>
          <p:cNvSpPr/>
          <p:nvPr/>
        </p:nvSpPr>
        <p:spPr>
          <a:xfrm>
            <a:off x="4747300" y="1443300"/>
            <a:ext cx="3947700" cy="2568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63"/>
          <p:cNvSpPr/>
          <p:nvPr/>
        </p:nvSpPr>
        <p:spPr>
          <a:xfrm>
            <a:off x="3188350" y="1095225"/>
            <a:ext cx="5822700" cy="390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Relative position means relative to where it would otherwise be positioned in the normal flow.</a:t>
            </a:r>
            <a:endParaRPr/>
          </a:p>
          <a:p>
            <a:pPr indent="-317500" lvl="0" marL="457200" rtl="0" algn="l">
              <a:spcBef>
                <a:spcPts val="1000"/>
              </a:spcBef>
              <a:spcAft>
                <a:spcPts val="1000"/>
              </a:spcAft>
              <a:buSzPts val="1400"/>
              <a:buChar char="●"/>
            </a:pPr>
            <a:r>
              <a:rPr lang="en"/>
              <a:t>You can set the top, right, bottom, and left positioning attributes.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8"/>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SEMANTIC HTML</a:t>
            </a:r>
            <a:endParaRPr sz="4800">
              <a:solidFill>
                <a:srgbClr val="434343"/>
              </a:solidFill>
              <a:latin typeface="Proxima Nova"/>
              <a:ea typeface="Proxima Nova"/>
              <a:cs typeface="Proxima Nova"/>
              <a:sym typeface="Proxima Nova"/>
            </a:endParaRPr>
          </a:p>
        </p:txBody>
      </p:sp>
      <p:pic>
        <p:nvPicPr>
          <p:cNvPr descr="tagline.png" id="123" name="Google Shape;123;p28"/>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124" name="Google Shape;124;p28"/>
          <p:cNvPicPr preferRelativeResize="0"/>
          <p:nvPr/>
        </p:nvPicPr>
        <p:blipFill rotWithShape="1">
          <a:blip r:embed="rId4">
            <a:alphaModFix/>
          </a:blip>
          <a:srcRect b="12137" l="19217" r="20707" t="3102"/>
          <a:stretch/>
        </p:blipFill>
        <p:spPr>
          <a:xfrm>
            <a:off x="2400900" y="1076475"/>
            <a:ext cx="4342200" cy="35735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64"/>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POSITION</a:t>
            </a:r>
            <a:endParaRPr sz="4800">
              <a:solidFill>
                <a:srgbClr val="434343"/>
              </a:solidFill>
              <a:latin typeface="Proxima Nova"/>
              <a:ea typeface="Proxima Nova"/>
              <a:cs typeface="Proxima Nova"/>
              <a:sym typeface="Proxima Nova"/>
            </a:endParaRPr>
          </a:p>
        </p:txBody>
      </p:sp>
      <p:pic>
        <p:nvPicPr>
          <p:cNvPr descr="tagline.png" id="418" name="Google Shape;418;p64"/>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419" name="Google Shape;419;p64"/>
          <p:cNvPicPr preferRelativeResize="0"/>
          <p:nvPr/>
        </p:nvPicPr>
        <p:blipFill rotWithShape="1">
          <a:blip r:embed="rId4">
            <a:alphaModFix/>
          </a:blip>
          <a:srcRect b="0" l="49486" r="25319" t="0"/>
          <a:stretch/>
        </p:blipFill>
        <p:spPr>
          <a:xfrm>
            <a:off x="363025" y="1409775"/>
            <a:ext cx="1903776" cy="2506250"/>
          </a:xfrm>
          <a:prstGeom prst="rect">
            <a:avLst/>
          </a:prstGeom>
          <a:noFill/>
          <a:ln>
            <a:noFill/>
          </a:ln>
        </p:spPr>
      </p:pic>
      <p:sp>
        <p:nvSpPr>
          <p:cNvPr id="420" name="Google Shape;420;p64"/>
          <p:cNvSpPr/>
          <p:nvPr/>
        </p:nvSpPr>
        <p:spPr>
          <a:xfrm>
            <a:off x="6622175" y="1443300"/>
            <a:ext cx="2072700" cy="2568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64"/>
          <p:cNvSpPr/>
          <p:nvPr/>
        </p:nvSpPr>
        <p:spPr>
          <a:xfrm>
            <a:off x="2340950" y="1028775"/>
            <a:ext cx="5822700" cy="3364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Absolute position places the element relative to the parent ancestor—that is, the containing element—exactly where you specify. If its it parent is the document body, it will move along with page scrolling.</a:t>
            </a:r>
            <a:endParaRPr/>
          </a:p>
          <a:p>
            <a:pPr indent="-317500" lvl="0" marL="457200" rtl="0" algn="l">
              <a:spcBef>
                <a:spcPts val="0"/>
              </a:spcBef>
              <a:spcAft>
                <a:spcPts val="0"/>
              </a:spcAft>
              <a:buSzPts val="1400"/>
              <a:buChar char="●"/>
            </a:pPr>
            <a:r>
              <a:rPr lang="en"/>
              <a:t>These elements are removed from the flow of the page.</a:t>
            </a:r>
            <a:endParaRPr/>
          </a:p>
          <a:p>
            <a:pPr indent="-317500" lvl="0" marL="457200" rtl="0" algn="l">
              <a:spcBef>
                <a:spcPts val="0"/>
              </a:spcBef>
              <a:spcAft>
                <a:spcPts val="1000"/>
              </a:spcAft>
              <a:buSzPts val="1400"/>
              <a:buChar char="●"/>
            </a:pPr>
            <a:r>
              <a:rPr lang="en">
                <a:solidFill>
                  <a:schemeClr val="dk1"/>
                </a:solidFill>
              </a:rPr>
              <a:t>You can set the top, right, bottom, and left positioning attributes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65"/>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POSITION</a:t>
            </a:r>
            <a:endParaRPr sz="4800">
              <a:solidFill>
                <a:srgbClr val="434343"/>
              </a:solidFill>
              <a:latin typeface="Proxima Nova"/>
              <a:ea typeface="Proxima Nova"/>
              <a:cs typeface="Proxima Nova"/>
              <a:sym typeface="Proxima Nova"/>
            </a:endParaRPr>
          </a:p>
        </p:txBody>
      </p:sp>
      <p:pic>
        <p:nvPicPr>
          <p:cNvPr descr="tagline.png" id="427" name="Google Shape;427;p65"/>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428" name="Google Shape;428;p65"/>
          <p:cNvPicPr preferRelativeResize="0"/>
          <p:nvPr/>
        </p:nvPicPr>
        <p:blipFill rotWithShape="1">
          <a:blip r:embed="rId4">
            <a:alphaModFix/>
          </a:blip>
          <a:srcRect b="0" l="74279" r="0" t="0"/>
          <a:stretch/>
        </p:blipFill>
        <p:spPr>
          <a:xfrm>
            <a:off x="407796" y="1409775"/>
            <a:ext cx="1943625" cy="2506250"/>
          </a:xfrm>
          <a:prstGeom prst="rect">
            <a:avLst/>
          </a:prstGeom>
          <a:noFill/>
          <a:ln>
            <a:noFill/>
          </a:ln>
        </p:spPr>
      </p:pic>
      <p:sp>
        <p:nvSpPr>
          <p:cNvPr id="429" name="Google Shape;429;p65"/>
          <p:cNvSpPr/>
          <p:nvPr/>
        </p:nvSpPr>
        <p:spPr>
          <a:xfrm>
            <a:off x="2340950" y="1376975"/>
            <a:ext cx="5822700" cy="2102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Fixed position is relative to the browser window and does not scroll with the page.</a:t>
            </a:r>
            <a:endParaRPr/>
          </a:p>
          <a:p>
            <a:pPr indent="-317500" lvl="0" marL="457200" rtl="0" algn="l">
              <a:spcBef>
                <a:spcPts val="0"/>
              </a:spcBef>
              <a:spcAft>
                <a:spcPts val="0"/>
              </a:spcAft>
              <a:buSzPts val="1400"/>
              <a:buChar char="●"/>
            </a:pPr>
            <a:r>
              <a:rPr lang="en"/>
              <a:t>You can set the top, right, bottom, and left positioning attributes, Not setting a location causes the element to be fixed to wherever it normally shows up on the page.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66"/>
          <p:cNvSpPr txBox="1"/>
          <p:nvPr/>
        </p:nvSpPr>
        <p:spPr>
          <a:xfrm>
            <a:off x="2710775" y="1668750"/>
            <a:ext cx="5219700" cy="9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FLOAT</a:t>
            </a:r>
            <a:endParaRPr sz="4800">
              <a:solidFill>
                <a:srgbClr val="434343"/>
              </a:solidFill>
              <a:latin typeface="Proxima Nova"/>
              <a:ea typeface="Proxima Nova"/>
              <a:cs typeface="Proxima Nova"/>
              <a:sym typeface="Proxima Nova"/>
            </a:endParaRPr>
          </a:p>
        </p:txBody>
      </p:sp>
      <p:pic>
        <p:nvPicPr>
          <p:cNvPr descr="tagline.png" id="435" name="Google Shape;435;p66"/>
          <p:cNvPicPr preferRelativeResize="0"/>
          <p:nvPr/>
        </p:nvPicPr>
        <p:blipFill>
          <a:blip r:embed="rId3">
            <a:alphaModFix/>
          </a:blip>
          <a:stretch>
            <a:fillRect/>
          </a:stretch>
        </p:blipFill>
        <p:spPr>
          <a:xfrm>
            <a:off x="205500" y="4768850"/>
            <a:ext cx="2657676" cy="234175"/>
          </a:xfrm>
          <a:prstGeom prst="rect">
            <a:avLst/>
          </a:prstGeom>
          <a:noFill/>
          <a:ln>
            <a:noFill/>
          </a:ln>
        </p:spPr>
      </p:pic>
      <p:grpSp>
        <p:nvGrpSpPr>
          <p:cNvPr id="436" name="Google Shape;436;p66"/>
          <p:cNvGrpSpPr/>
          <p:nvPr/>
        </p:nvGrpSpPr>
        <p:grpSpPr>
          <a:xfrm>
            <a:off x="5404275" y="88500"/>
            <a:ext cx="3739716" cy="3070764"/>
            <a:chOff x="5404275" y="88500"/>
            <a:chExt cx="3739716" cy="3070764"/>
          </a:xfrm>
        </p:grpSpPr>
        <p:sp>
          <p:nvSpPr>
            <p:cNvPr id="437" name="Google Shape;437;p66"/>
            <p:cNvSpPr/>
            <p:nvPr/>
          </p:nvSpPr>
          <p:spPr>
            <a:xfrm>
              <a:off x="5404275" y="88500"/>
              <a:ext cx="3739716" cy="3070764"/>
            </a:xfrm>
            <a:prstGeom prst="irregularSeal1">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66"/>
            <p:cNvSpPr txBox="1"/>
            <p:nvPr/>
          </p:nvSpPr>
          <p:spPr>
            <a:xfrm>
              <a:off x="6456925" y="1424200"/>
              <a:ext cx="1930200" cy="51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5000">
                  <a:solidFill>
                    <a:srgbClr val="6AA84F"/>
                  </a:solidFill>
                  <a:latin typeface="Impact"/>
                  <a:ea typeface="Impact"/>
                  <a:cs typeface="Impact"/>
                  <a:sym typeface="Impact"/>
                </a:rPr>
                <a:t>BONUS</a:t>
              </a:r>
              <a:endParaRPr sz="5000">
                <a:solidFill>
                  <a:srgbClr val="6AA84F"/>
                </a:solidFill>
                <a:latin typeface="Impact"/>
                <a:ea typeface="Impact"/>
                <a:cs typeface="Impact"/>
                <a:sym typeface="Impact"/>
              </a:endParaRPr>
            </a:p>
          </p:txBody>
        </p:sp>
      </p:grpSp>
      <p:pic>
        <p:nvPicPr>
          <p:cNvPr id="439" name="Google Shape;439;p66"/>
          <p:cNvPicPr preferRelativeResize="0"/>
          <p:nvPr/>
        </p:nvPicPr>
        <p:blipFill>
          <a:blip r:embed="rId4">
            <a:alphaModFix/>
          </a:blip>
          <a:stretch>
            <a:fillRect/>
          </a:stretch>
        </p:blipFill>
        <p:spPr>
          <a:xfrm>
            <a:off x="205501" y="390815"/>
            <a:ext cx="2982600" cy="3734211"/>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Float</a:t>
            </a:r>
            <a:endParaRPr/>
          </a:p>
        </p:txBody>
      </p:sp>
      <p:sp>
        <p:nvSpPr>
          <p:cNvPr id="445" name="Google Shape;445;p67"/>
          <p:cNvSpPr txBox="1"/>
          <p:nvPr>
            <p:ph idx="1" type="body"/>
          </p:nvPr>
        </p:nvSpPr>
        <p:spPr>
          <a:xfrm>
            <a:off x="311700" y="1073525"/>
            <a:ext cx="8249400" cy="69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Mostly obsolete due to grid and flexbox, but sometimes still useful for quick columns.  Float must be applied to both the left and right element.</a:t>
            </a:r>
            <a:endParaRPr/>
          </a:p>
        </p:txBody>
      </p:sp>
      <p:sp>
        <p:nvSpPr>
          <p:cNvPr id="446" name="Google Shape;446;p67"/>
          <p:cNvSpPr txBox="1"/>
          <p:nvPr/>
        </p:nvSpPr>
        <p:spPr>
          <a:xfrm>
            <a:off x="879800" y="2267200"/>
            <a:ext cx="1601700" cy="24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67"/>
          <p:cNvSpPr txBox="1"/>
          <p:nvPr/>
        </p:nvSpPr>
        <p:spPr>
          <a:xfrm>
            <a:off x="789575" y="2176350"/>
            <a:ext cx="1432500" cy="2143800"/>
          </a:xfrm>
          <a:prstGeom prst="rect">
            <a:avLst/>
          </a:prstGeom>
          <a:solidFill>
            <a:srgbClr val="FCE5CD"/>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67"/>
          <p:cNvSpPr txBox="1"/>
          <p:nvPr/>
        </p:nvSpPr>
        <p:spPr>
          <a:xfrm>
            <a:off x="1065875" y="2402550"/>
            <a:ext cx="879900" cy="744600"/>
          </a:xfrm>
          <a:prstGeom prst="rect">
            <a:avLst/>
          </a:prstGeom>
          <a:solidFill>
            <a:srgbClr val="0000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67"/>
          <p:cNvSpPr txBox="1"/>
          <p:nvPr/>
        </p:nvSpPr>
        <p:spPr>
          <a:xfrm>
            <a:off x="1065875" y="3282275"/>
            <a:ext cx="879900" cy="744600"/>
          </a:xfrm>
          <a:prstGeom prst="rect">
            <a:avLst/>
          </a:prstGeom>
          <a:solidFill>
            <a:srgbClr val="FF00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67"/>
          <p:cNvSpPr txBox="1"/>
          <p:nvPr/>
        </p:nvSpPr>
        <p:spPr>
          <a:xfrm>
            <a:off x="3051250" y="2267200"/>
            <a:ext cx="1601700" cy="24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67"/>
          <p:cNvSpPr txBox="1"/>
          <p:nvPr/>
        </p:nvSpPr>
        <p:spPr>
          <a:xfrm>
            <a:off x="2961025" y="2176350"/>
            <a:ext cx="2317800" cy="2143800"/>
          </a:xfrm>
          <a:prstGeom prst="rect">
            <a:avLst/>
          </a:prstGeom>
          <a:solidFill>
            <a:srgbClr val="FCE5CD"/>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67"/>
          <p:cNvSpPr txBox="1"/>
          <p:nvPr/>
        </p:nvSpPr>
        <p:spPr>
          <a:xfrm>
            <a:off x="3135800" y="2402550"/>
            <a:ext cx="879900" cy="744600"/>
          </a:xfrm>
          <a:prstGeom prst="rect">
            <a:avLst/>
          </a:prstGeom>
          <a:solidFill>
            <a:srgbClr val="0000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67"/>
          <p:cNvSpPr txBox="1"/>
          <p:nvPr/>
        </p:nvSpPr>
        <p:spPr>
          <a:xfrm>
            <a:off x="4263750" y="2402550"/>
            <a:ext cx="879900" cy="744600"/>
          </a:xfrm>
          <a:prstGeom prst="rect">
            <a:avLst/>
          </a:prstGeom>
          <a:solidFill>
            <a:srgbClr val="FF00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67"/>
          <p:cNvSpPr txBox="1"/>
          <p:nvPr/>
        </p:nvSpPr>
        <p:spPr>
          <a:xfrm>
            <a:off x="3135800" y="3214675"/>
            <a:ext cx="879900" cy="327000"/>
          </a:xfrm>
          <a:prstGeom prst="rect">
            <a:avLst/>
          </a:prstGeom>
          <a:solidFill>
            <a:srgbClr val="FCE5CD"/>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float: left</a:t>
            </a:r>
            <a:endParaRPr/>
          </a:p>
        </p:txBody>
      </p:sp>
      <p:sp>
        <p:nvSpPr>
          <p:cNvPr id="455" name="Google Shape;455;p67"/>
          <p:cNvSpPr txBox="1"/>
          <p:nvPr/>
        </p:nvSpPr>
        <p:spPr>
          <a:xfrm>
            <a:off x="4263750" y="3214675"/>
            <a:ext cx="1015200" cy="327000"/>
          </a:xfrm>
          <a:prstGeom prst="rect">
            <a:avLst/>
          </a:prstGeom>
          <a:solidFill>
            <a:srgbClr val="FCE5CD"/>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float: right</a:t>
            </a:r>
            <a:endParaRPr/>
          </a:p>
        </p:txBody>
      </p:sp>
      <p:sp>
        <p:nvSpPr>
          <p:cNvPr id="456" name="Google Shape;456;p67"/>
          <p:cNvSpPr txBox="1"/>
          <p:nvPr/>
        </p:nvSpPr>
        <p:spPr>
          <a:xfrm>
            <a:off x="6012275" y="2267200"/>
            <a:ext cx="1601700" cy="24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67"/>
          <p:cNvSpPr txBox="1"/>
          <p:nvPr/>
        </p:nvSpPr>
        <p:spPr>
          <a:xfrm>
            <a:off x="5922050" y="2176350"/>
            <a:ext cx="2317800" cy="2143800"/>
          </a:xfrm>
          <a:prstGeom prst="rect">
            <a:avLst/>
          </a:prstGeom>
          <a:solidFill>
            <a:srgbClr val="FCE5CD"/>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67"/>
          <p:cNvSpPr txBox="1"/>
          <p:nvPr/>
        </p:nvSpPr>
        <p:spPr>
          <a:xfrm>
            <a:off x="7185325" y="2402538"/>
            <a:ext cx="879900" cy="744600"/>
          </a:xfrm>
          <a:prstGeom prst="rect">
            <a:avLst/>
          </a:prstGeom>
          <a:solidFill>
            <a:srgbClr val="0000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7"/>
          <p:cNvSpPr txBox="1"/>
          <p:nvPr/>
        </p:nvSpPr>
        <p:spPr>
          <a:xfrm>
            <a:off x="6096825" y="2402550"/>
            <a:ext cx="879900" cy="744600"/>
          </a:xfrm>
          <a:prstGeom prst="rect">
            <a:avLst/>
          </a:prstGeom>
          <a:solidFill>
            <a:srgbClr val="FF00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67"/>
          <p:cNvSpPr txBox="1"/>
          <p:nvPr/>
        </p:nvSpPr>
        <p:spPr>
          <a:xfrm>
            <a:off x="6096825" y="3214675"/>
            <a:ext cx="1015200" cy="327000"/>
          </a:xfrm>
          <a:prstGeom prst="rect">
            <a:avLst/>
          </a:prstGeom>
          <a:solidFill>
            <a:srgbClr val="FCE5CD"/>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float: right</a:t>
            </a:r>
            <a:endParaRPr/>
          </a:p>
        </p:txBody>
      </p:sp>
      <p:sp>
        <p:nvSpPr>
          <p:cNvPr id="461" name="Google Shape;461;p67"/>
          <p:cNvSpPr txBox="1"/>
          <p:nvPr/>
        </p:nvSpPr>
        <p:spPr>
          <a:xfrm>
            <a:off x="7224775" y="3214675"/>
            <a:ext cx="1015200" cy="327000"/>
          </a:xfrm>
          <a:prstGeom prst="rect">
            <a:avLst/>
          </a:prstGeom>
          <a:solidFill>
            <a:srgbClr val="FCE5CD"/>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float: left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68"/>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FLOAT</a:t>
            </a:r>
            <a:endParaRPr sz="4800">
              <a:solidFill>
                <a:srgbClr val="434343"/>
              </a:solidFill>
              <a:latin typeface="Proxima Nova"/>
              <a:ea typeface="Proxima Nova"/>
              <a:cs typeface="Proxima Nova"/>
              <a:sym typeface="Proxima Nova"/>
            </a:endParaRPr>
          </a:p>
        </p:txBody>
      </p:sp>
      <p:pic>
        <p:nvPicPr>
          <p:cNvPr descr="tagline.png" id="467" name="Google Shape;467;p68"/>
          <p:cNvPicPr preferRelativeResize="0"/>
          <p:nvPr/>
        </p:nvPicPr>
        <p:blipFill>
          <a:blip r:embed="rId3">
            <a:alphaModFix/>
          </a:blip>
          <a:stretch>
            <a:fillRect/>
          </a:stretch>
        </p:blipFill>
        <p:spPr>
          <a:xfrm>
            <a:off x="205500" y="4768850"/>
            <a:ext cx="2657676" cy="234175"/>
          </a:xfrm>
          <a:prstGeom prst="rect">
            <a:avLst/>
          </a:prstGeom>
          <a:noFill/>
          <a:ln>
            <a:noFill/>
          </a:ln>
        </p:spPr>
      </p:pic>
      <p:sp>
        <p:nvSpPr>
          <p:cNvPr id="468" name="Google Shape;468;p68"/>
          <p:cNvSpPr txBox="1"/>
          <p:nvPr/>
        </p:nvSpPr>
        <p:spPr>
          <a:xfrm>
            <a:off x="1165300" y="1185425"/>
            <a:ext cx="69936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t/>
            </a:r>
            <a:endParaRPr sz="1800">
              <a:solidFill>
                <a:srgbClr val="172B4D"/>
              </a:solidFill>
              <a:highlight>
                <a:srgbClr val="FFFFFF"/>
              </a:highlight>
              <a:latin typeface="Proxima Nova"/>
              <a:ea typeface="Proxima Nova"/>
              <a:cs typeface="Proxima Nova"/>
              <a:sym typeface="Proxima Nova"/>
            </a:endParaRPr>
          </a:p>
        </p:txBody>
      </p:sp>
      <p:pic>
        <p:nvPicPr>
          <p:cNvPr id="469" name="Google Shape;469;p68"/>
          <p:cNvPicPr preferRelativeResize="0"/>
          <p:nvPr/>
        </p:nvPicPr>
        <p:blipFill>
          <a:blip r:embed="rId4">
            <a:alphaModFix/>
          </a:blip>
          <a:stretch>
            <a:fillRect/>
          </a:stretch>
        </p:blipFill>
        <p:spPr>
          <a:xfrm>
            <a:off x="571500" y="1066800"/>
            <a:ext cx="8001000" cy="30099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69"/>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.CLEARFIX</a:t>
            </a:r>
            <a:endParaRPr sz="4800">
              <a:solidFill>
                <a:srgbClr val="434343"/>
              </a:solidFill>
              <a:latin typeface="Proxima Nova"/>
              <a:ea typeface="Proxima Nova"/>
              <a:cs typeface="Proxima Nova"/>
              <a:sym typeface="Proxima Nova"/>
            </a:endParaRPr>
          </a:p>
        </p:txBody>
      </p:sp>
      <p:pic>
        <p:nvPicPr>
          <p:cNvPr descr="tagline.png" id="475" name="Google Shape;475;p69"/>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476" name="Google Shape;476;p69"/>
          <p:cNvPicPr preferRelativeResize="0"/>
          <p:nvPr/>
        </p:nvPicPr>
        <p:blipFill rotWithShape="1">
          <a:blip r:embed="rId4">
            <a:alphaModFix/>
          </a:blip>
          <a:srcRect b="3813" l="1220" r="61098" t="2483"/>
          <a:stretch/>
        </p:blipFill>
        <p:spPr>
          <a:xfrm>
            <a:off x="2849238" y="1231050"/>
            <a:ext cx="3445526" cy="3049300"/>
          </a:xfrm>
          <a:prstGeom prst="rect">
            <a:avLst/>
          </a:prstGeom>
          <a:noFill/>
          <a:ln>
            <a:noFill/>
          </a:ln>
          <a:effectLst>
            <a:outerShdw blurRad="57150" rotWithShape="0" algn="bl" dir="5400000" dist="19050">
              <a:srgbClr val="000000">
                <a:alpha val="50000"/>
              </a:srgbClr>
            </a:outerShdw>
          </a:effectLst>
        </p:spPr>
      </p:pic>
      <p:sp>
        <p:nvSpPr>
          <p:cNvPr id="477" name="Google Shape;477;p69"/>
          <p:cNvSpPr txBox="1"/>
          <p:nvPr/>
        </p:nvSpPr>
        <p:spPr>
          <a:xfrm>
            <a:off x="5379900" y="4387425"/>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5"/>
              </a:rPr>
              <a:t>https://www.w3schools.com/howto/howto_css_clearfix.asp</a:t>
            </a:r>
            <a:endParaRPr/>
          </a:p>
        </p:txBody>
      </p:sp>
      <p:grpSp>
        <p:nvGrpSpPr>
          <p:cNvPr id="478" name="Google Shape;478;p69"/>
          <p:cNvGrpSpPr/>
          <p:nvPr/>
        </p:nvGrpSpPr>
        <p:grpSpPr>
          <a:xfrm>
            <a:off x="115" y="329774"/>
            <a:ext cx="3071055" cy="2840457"/>
            <a:chOff x="5404275" y="88500"/>
            <a:chExt cx="3739716" cy="3070764"/>
          </a:xfrm>
        </p:grpSpPr>
        <p:sp>
          <p:nvSpPr>
            <p:cNvPr id="479" name="Google Shape;479;p69"/>
            <p:cNvSpPr/>
            <p:nvPr/>
          </p:nvSpPr>
          <p:spPr>
            <a:xfrm>
              <a:off x="5404275" y="88500"/>
              <a:ext cx="3739716" cy="3070764"/>
            </a:xfrm>
            <a:prstGeom prst="irregularSeal1">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9"/>
            <p:cNvSpPr txBox="1"/>
            <p:nvPr/>
          </p:nvSpPr>
          <p:spPr>
            <a:xfrm>
              <a:off x="6456925" y="1424200"/>
              <a:ext cx="1930200" cy="51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rgbClr val="6AA84F"/>
                  </a:solidFill>
                  <a:latin typeface="Impact"/>
                  <a:ea typeface="Impact"/>
                  <a:cs typeface="Impact"/>
                  <a:sym typeface="Impact"/>
                </a:rPr>
                <a:t>BONUS</a:t>
              </a:r>
              <a:endParaRPr sz="4000">
                <a:solidFill>
                  <a:srgbClr val="6AA84F"/>
                </a:solidFill>
                <a:latin typeface="Impact"/>
                <a:ea typeface="Impact"/>
                <a:cs typeface="Impact"/>
                <a:sym typeface="Impact"/>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70"/>
          <p:cNvSpPr txBox="1"/>
          <p:nvPr/>
        </p:nvSpPr>
        <p:spPr>
          <a:xfrm>
            <a:off x="1119475" y="166875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BOOK &amp; CHEAT SHEET</a:t>
            </a:r>
            <a:endParaRPr sz="4800">
              <a:solidFill>
                <a:srgbClr val="434343"/>
              </a:solidFill>
              <a:latin typeface="Proxima Nova"/>
              <a:ea typeface="Proxima Nova"/>
              <a:cs typeface="Proxima Nova"/>
              <a:sym typeface="Proxima Nova"/>
            </a:endParaRPr>
          </a:p>
          <a:p>
            <a:pPr indent="0" lvl="0" marL="0" rtl="0" algn="ctr">
              <a:spcBef>
                <a:spcPts val="0"/>
              </a:spcBef>
              <a:spcAft>
                <a:spcPts val="0"/>
              </a:spcAft>
              <a:buNone/>
            </a:pPr>
            <a:br>
              <a:rPr lang="en" sz="4800">
                <a:solidFill>
                  <a:srgbClr val="434343"/>
                </a:solidFill>
                <a:latin typeface="Proxima Nova"/>
                <a:ea typeface="Proxima Nova"/>
                <a:cs typeface="Proxima Nova"/>
                <a:sym typeface="Proxima Nova"/>
              </a:rPr>
            </a:br>
            <a:endParaRPr sz="1200">
              <a:solidFill>
                <a:srgbClr val="434343"/>
              </a:solidFill>
              <a:latin typeface="Proxima Nova"/>
              <a:ea typeface="Proxima Nova"/>
              <a:cs typeface="Proxima Nova"/>
              <a:sym typeface="Proxima Nova"/>
            </a:endParaRPr>
          </a:p>
          <a:p>
            <a:pPr indent="0" lvl="0" marL="457200" rtl="0" algn="ctr">
              <a:spcBef>
                <a:spcPts val="0"/>
              </a:spcBef>
              <a:spcAft>
                <a:spcPts val="0"/>
              </a:spcAft>
              <a:buNone/>
            </a:pPr>
            <a:r>
              <a:t/>
            </a:r>
            <a:endParaRPr sz="1200">
              <a:solidFill>
                <a:srgbClr val="434343"/>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rPr lang="en" sz="1100" u="sng">
                <a:solidFill>
                  <a:schemeClr val="accent5"/>
                </a:solidFill>
                <a:hlinkClick r:id="rId3">
                  <a:extLst>
                    <a:ext uri="{A12FA001-AC4F-418D-AE19-62706E023703}">
                      <ahyp:hlinkClr val="tx"/>
                    </a:ext>
                  </a:extLst>
                </a:hlinkClick>
              </a:rPr>
              <a:t>https://www.adtrak.co.uk/blog/the-ultimate-css-selectors-cheatsheet</a:t>
            </a:r>
            <a:endParaRPr sz="1200">
              <a:solidFill>
                <a:srgbClr val="434343"/>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rPr lang="en" sz="1100" u="sng">
                <a:solidFill>
                  <a:schemeClr val="hlink"/>
                </a:solidFill>
                <a:hlinkClick r:id="rId4"/>
              </a:rPr>
              <a:t>https://flukeout.github.io/</a:t>
            </a:r>
            <a:endParaRPr sz="1200">
              <a:solidFill>
                <a:srgbClr val="434343"/>
              </a:solidFill>
              <a:latin typeface="Proxima Nova"/>
              <a:ea typeface="Proxima Nova"/>
              <a:cs typeface="Proxima Nova"/>
              <a:sym typeface="Proxima Nova"/>
            </a:endParaRPr>
          </a:p>
        </p:txBody>
      </p:sp>
      <p:pic>
        <p:nvPicPr>
          <p:cNvPr descr="tagline.png" id="486" name="Google Shape;486;p70"/>
          <p:cNvPicPr preferRelativeResize="0"/>
          <p:nvPr/>
        </p:nvPicPr>
        <p:blipFill>
          <a:blip r:embed="rId5">
            <a:alphaModFix/>
          </a:blip>
          <a:stretch>
            <a:fillRect/>
          </a:stretch>
        </p:blipFill>
        <p:spPr>
          <a:xfrm>
            <a:off x="205500" y="4768850"/>
            <a:ext cx="2657676" cy="2341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90" name="Shape 490"/>
        <p:cNvGrpSpPr/>
        <p:nvPr/>
      </p:nvGrpSpPr>
      <p:grpSpPr>
        <a:xfrm>
          <a:off x="0" y="0"/>
          <a:ext cx="0" cy="0"/>
          <a:chOff x="0" y="0"/>
          <a:chExt cx="0" cy="0"/>
        </a:xfrm>
      </p:grpSpPr>
      <p:sp>
        <p:nvSpPr>
          <p:cNvPr id="491" name="Google Shape;491;p71"/>
          <p:cNvSpPr txBox="1"/>
          <p:nvPr/>
        </p:nvSpPr>
        <p:spPr>
          <a:xfrm>
            <a:off x="835375" y="-76200"/>
            <a:ext cx="7458600" cy="156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latin typeface="Proxima Nova"/>
                <a:ea typeface="Proxima Nova"/>
                <a:cs typeface="Proxima Nova"/>
                <a:sym typeface="Proxima Nova"/>
              </a:rPr>
              <a:t>CHEAT SHEET</a:t>
            </a:r>
            <a:endParaRPr b="1" sz="4800">
              <a:latin typeface="Proxima Nova"/>
              <a:ea typeface="Proxima Nova"/>
              <a:cs typeface="Proxima Nova"/>
              <a:sym typeface="Proxima Nova"/>
            </a:endParaRPr>
          </a:p>
        </p:txBody>
      </p:sp>
      <p:pic>
        <p:nvPicPr>
          <p:cNvPr id="492" name="Google Shape;492;p71"/>
          <p:cNvPicPr preferRelativeResize="0"/>
          <p:nvPr/>
        </p:nvPicPr>
        <p:blipFill>
          <a:blip r:embed="rId4">
            <a:alphaModFix/>
          </a:blip>
          <a:stretch>
            <a:fillRect/>
          </a:stretch>
        </p:blipFill>
        <p:spPr>
          <a:xfrm>
            <a:off x="3319800" y="1259750"/>
            <a:ext cx="2295551" cy="3247002"/>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72"/>
          <p:cNvSpPr txBox="1"/>
          <p:nvPr/>
        </p:nvSpPr>
        <p:spPr>
          <a:xfrm>
            <a:off x="1119475" y="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STUDENT EXERCISE</a:t>
            </a:r>
            <a:endParaRPr sz="4800">
              <a:solidFill>
                <a:srgbClr val="434343"/>
              </a:solidFill>
              <a:latin typeface="Proxima Nova"/>
              <a:ea typeface="Proxima Nova"/>
              <a:cs typeface="Proxima Nova"/>
              <a:sym typeface="Proxima Nova"/>
            </a:endParaRPr>
          </a:p>
        </p:txBody>
      </p:sp>
      <p:pic>
        <p:nvPicPr>
          <p:cNvPr descr="tagline.png" id="498" name="Google Shape;498;p72"/>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499" name="Google Shape;499;p72"/>
          <p:cNvPicPr preferRelativeResize="0"/>
          <p:nvPr/>
        </p:nvPicPr>
        <p:blipFill>
          <a:blip r:embed="rId4">
            <a:alphaModFix/>
          </a:blip>
          <a:stretch>
            <a:fillRect/>
          </a:stretch>
        </p:blipFill>
        <p:spPr>
          <a:xfrm>
            <a:off x="1651213" y="1143113"/>
            <a:ext cx="5976024" cy="285728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3" name="Shape 503"/>
        <p:cNvGrpSpPr/>
        <p:nvPr/>
      </p:nvGrpSpPr>
      <p:grpSpPr>
        <a:xfrm>
          <a:off x="0" y="0"/>
          <a:ext cx="0" cy="0"/>
          <a:chOff x="0" y="0"/>
          <a:chExt cx="0" cy="0"/>
        </a:xfrm>
      </p:grpSpPr>
      <p:sp>
        <p:nvSpPr>
          <p:cNvPr id="504" name="Google Shape;504;p73"/>
          <p:cNvSpPr txBox="1"/>
          <p:nvPr/>
        </p:nvSpPr>
        <p:spPr>
          <a:xfrm>
            <a:off x="439675" y="1373500"/>
            <a:ext cx="8566800" cy="7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4800">
                <a:solidFill>
                  <a:srgbClr val="434343"/>
                </a:solidFill>
                <a:latin typeface="Proxima Nova"/>
                <a:ea typeface="Proxima Nova"/>
                <a:cs typeface="Proxima Nova"/>
                <a:sym typeface="Proxima Nova"/>
              </a:rPr>
              <a:t>HAPPY</a:t>
            </a:r>
            <a:br>
              <a:rPr lang="en" sz="4800">
                <a:solidFill>
                  <a:srgbClr val="434343"/>
                </a:solidFill>
                <a:latin typeface="Proxima Nova"/>
                <a:ea typeface="Proxima Nova"/>
                <a:cs typeface="Proxima Nova"/>
                <a:sym typeface="Proxima Nova"/>
              </a:rPr>
            </a:br>
            <a:r>
              <a:rPr lang="en" sz="4800">
                <a:solidFill>
                  <a:srgbClr val="434343"/>
                </a:solidFill>
                <a:latin typeface="Proxima Nova"/>
                <a:ea typeface="Proxima Nova"/>
                <a:cs typeface="Proxima Nova"/>
                <a:sym typeface="Proxima Nova"/>
              </a:rPr>
              <a:t>CODING!</a:t>
            </a:r>
            <a:endParaRPr b="1" sz="4800">
              <a:solidFill>
                <a:srgbClr val="434343"/>
              </a:solidFill>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9"/>
          <p:cNvSpPr txBox="1"/>
          <p:nvPr/>
        </p:nvSpPr>
        <p:spPr>
          <a:xfrm>
            <a:off x="205500" y="151800"/>
            <a:ext cx="87330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TAGS I WANT YOU TO KNOW</a:t>
            </a:r>
            <a:endParaRPr sz="4800">
              <a:solidFill>
                <a:srgbClr val="434343"/>
              </a:solidFill>
              <a:latin typeface="Proxima Nova"/>
              <a:ea typeface="Proxima Nova"/>
              <a:cs typeface="Proxima Nova"/>
              <a:sym typeface="Proxima Nova"/>
            </a:endParaRPr>
          </a:p>
        </p:txBody>
      </p:sp>
      <p:pic>
        <p:nvPicPr>
          <p:cNvPr descr="tagline.png" id="130" name="Google Shape;130;p29"/>
          <p:cNvPicPr preferRelativeResize="0"/>
          <p:nvPr/>
        </p:nvPicPr>
        <p:blipFill>
          <a:blip r:embed="rId3">
            <a:alphaModFix/>
          </a:blip>
          <a:stretch>
            <a:fillRect/>
          </a:stretch>
        </p:blipFill>
        <p:spPr>
          <a:xfrm>
            <a:off x="205500" y="4768850"/>
            <a:ext cx="2657676" cy="234175"/>
          </a:xfrm>
          <a:prstGeom prst="rect">
            <a:avLst/>
          </a:prstGeom>
          <a:noFill/>
          <a:ln>
            <a:noFill/>
          </a:ln>
        </p:spPr>
      </p:pic>
      <p:sp>
        <p:nvSpPr>
          <p:cNvPr id="131" name="Google Shape;131;p29"/>
          <p:cNvSpPr txBox="1"/>
          <p:nvPr/>
        </p:nvSpPr>
        <p:spPr>
          <a:xfrm>
            <a:off x="1165300" y="1185425"/>
            <a:ext cx="3164400" cy="30000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1800"/>
              </a:spcBef>
              <a:spcAft>
                <a:spcPts val="0"/>
              </a:spcAft>
              <a:buClr>
                <a:srgbClr val="172B4D"/>
              </a:buClr>
              <a:buSzPts val="1800"/>
              <a:buFont typeface="Proxima Nova"/>
              <a:buChar char="●"/>
            </a:pPr>
            <a:r>
              <a:rPr lang="en" sz="1800">
                <a:solidFill>
                  <a:srgbClr val="172B4D"/>
                </a:solidFill>
                <a:highlight>
                  <a:schemeClr val="lt1"/>
                </a:highlight>
                <a:latin typeface="Proxima Nova"/>
                <a:ea typeface="Proxima Nova"/>
                <a:cs typeface="Proxima Nova"/>
                <a:sym typeface="Proxima Nova"/>
              </a:rPr>
              <a:t>div</a:t>
            </a:r>
            <a:endParaRPr sz="1800">
              <a:solidFill>
                <a:srgbClr val="172B4D"/>
              </a:solidFill>
              <a:highlight>
                <a:srgbClr val="FFFFFF"/>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rgbClr val="FFFFFF"/>
                </a:highlight>
                <a:latin typeface="Proxima Nova"/>
                <a:ea typeface="Proxima Nova"/>
                <a:cs typeface="Proxima Nova"/>
                <a:sym typeface="Proxima Nova"/>
              </a:rPr>
              <a:t>input</a:t>
            </a:r>
            <a:endParaRPr sz="1800">
              <a:solidFill>
                <a:srgbClr val="172B4D"/>
              </a:solidFill>
              <a:highlight>
                <a:srgbClr val="FFFFFF"/>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rgbClr val="FFFFFF"/>
                </a:highlight>
                <a:latin typeface="Proxima Nova"/>
                <a:ea typeface="Proxima Nova"/>
                <a:cs typeface="Proxima Nova"/>
                <a:sym typeface="Proxima Nova"/>
              </a:rPr>
              <a:t>img</a:t>
            </a:r>
            <a:endParaRPr sz="1800">
              <a:solidFill>
                <a:srgbClr val="172B4D"/>
              </a:solidFill>
              <a:highlight>
                <a:srgbClr val="FFFFFF"/>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rgbClr val="FFFFFF"/>
                </a:highlight>
                <a:latin typeface="Proxima Nova"/>
                <a:ea typeface="Proxima Nova"/>
                <a:cs typeface="Proxima Nova"/>
                <a:sym typeface="Proxima Nova"/>
              </a:rPr>
              <a:t>form</a:t>
            </a:r>
            <a:endParaRPr sz="1800">
              <a:solidFill>
                <a:srgbClr val="172B4D"/>
              </a:solidFill>
              <a:highlight>
                <a:srgbClr val="FFFFFF"/>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rgbClr val="FFFFFF"/>
                </a:highlight>
                <a:latin typeface="Proxima Nova"/>
                <a:ea typeface="Proxima Nova"/>
                <a:cs typeface="Proxima Nova"/>
                <a:sym typeface="Proxima Nova"/>
              </a:rPr>
              <a:t>label</a:t>
            </a:r>
            <a:endParaRPr sz="1800">
              <a:solidFill>
                <a:srgbClr val="172B4D"/>
              </a:solidFill>
              <a:highlight>
                <a:srgbClr val="FFFFFF"/>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rgbClr val="FFFFFF"/>
                </a:highlight>
                <a:latin typeface="Proxima Nova"/>
                <a:ea typeface="Proxima Nova"/>
                <a:cs typeface="Proxima Nova"/>
                <a:sym typeface="Proxima Nova"/>
              </a:rPr>
              <a:t>nav</a:t>
            </a:r>
            <a:endParaRPr sz="1800">
              <a:solidFill>
                <a:srgbClr val="172B4D"/>
              </a:solidFill>
              <a:highlight>
                <a:srgbClr val="FFFFFF"/>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rgbClr val="FFFFFF"/>
                </a:highlight>
                <a:latin typeface="Proxima Nova"/>
                <a:ea typeface="Proxima Nova"/>
                <a:cs typeface="Proxima Nova"/>
                <a:sym typeface="Proxima Nova"/>
              </a:rPr>
              <a:t>a</a:t>
            </a:r>
            <a:endParaRPr sz="1800">
              <a:solidFill>
                <a:srgbClr val="172B4D"/>
              </a:solidFill>
              <a:highlight>
                <a:srgbClr val="FFFFFF"/>
              </a:highlight>
              <a:latin typeface="Proxima Nova"/>
              <a:ea typeface="Proxima Nova"/>
              <a:cs typeface="Proxima Nova"/>
              <a:sym typeface="Proxima Nova"/>
            </a:endParaRPr>
          </a:p>
        </p:txBody>
      </p:sp>
      <p:sp>
        <p:nvSpPr>
          <p:cNvPr id="132" name="Google Shape;132;p29"/>
          <p:cNvSpPr txBox="1"/>
          <p:nvPr/>
        </p:nvSpPr>
        <p:spPr>
          <a:xfrm>
            <a:off x="4894050" y="1185425"/>
            <a:ext cx="3164400" cy="30000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1800"/>
              </a:spcBef>
              <a:spcAft>
                <a:spcPts val="0"/>
              </a:spcAft>
              <a:buClr>
                <a:srgbClr val="172B4D"/>
              </a:buClr>
              <a:buSzPts val="1800"/>
              <a:buFont typeface="Proxima Nova"/>
              <a:buChar char="●"/>
            </a:pPr>
            <a:r>
              <a:rPr lang="en" sz="1800">
                <a:solidFill>
                  <a:srgbClr val="172B4D"/>
                </a:solidFill>
                <a:highlight>
                  <a:schemeClr val="lt1"/>
                </a:highlight>
                <a:latin typeface="Proxima Nova"/>
                <a:ea typeface="Proxima Nova"/>
                <a:cs typeface="Proxima Nova"/>
                <a:sym typeface="Proxima Nova"/>
              </a:rPr>
              <a:t>header</a:t>
            </a:r>
            <a:endParaRPr sz="1800">
              <a:solidFill>
                <a:srgbClr val="172B4D"/>
              </a:solidFill>
              <a:highlight>
                <a:schemeClr val="lt1"/>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chemeClr val="lt1"/>
                </a:highlight>
                <a:latin typeface="Proxima Nova"/>
                <a:ea typeface="Proxima Nova"/>
                <a:cs typeface="Proxima Nova"/>
                <a:sym typeface="Proxima Nova"/>
              </a:rPr>
              <a:t>footer</a:t>
            </a:r>
            <a:endParaRPr sz="1800">
              <a:solidFill>
                <a:srgbClr val="172B4D"/>
              </a:solidFill>
              <a:highlight>
                <a:schemeClr val="lt1"/>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chemeClr val="lt1"/>
                </a:highlight>
                <a:latin typeface="Proxima Nova"/>
                <a:ea typeface="Proxima Nova"/>
                <a:cs typeface="Proxima Nova"/>
                <a:sym typeface="Proxima Nova"/>
              </a:rPr>
              <a:t>main</a:t>
            </a:r>
            <a:endParaRPr sz="1800">
              <a:solidFill>
                <a:srgbClr val="172B4D"/>
              </a:solidFill>
              <a:highlight>
                <a:schemeClr val="lt1"/>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chemeClr val="lt1"/>
                </a:highlight>
                <a:latin typeface="Proxima Nova"/>
                <a:ea typeface="Proxima Nova"/>
                <a:cs typeface="Proxima Nova"/>
                <a:sym typeface="Proxima Nova"/>
              </a:rPr>
              <a:t>aside</a:t>
            </a:r>
            <a:endParaRPr sz="1800">
              <a:solidFill>
                <a:srgbClr val="172B4D"/>
              </a:solidFill>
              <a:highlight>
                <a:schemeClr val="lt1"/>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chemeClr val="lt1"/>
                </a:highlight>
                <a:latin typeface="Proxima Nova"/>
                <a:ea typeface="Proxima Nova"/>
                <a:cs typeface="Proxima Nova"/>
                <a:sym typeface="Proxima Nova"/>
              </a:rPr>
              <a:t>article</a:t>
            </a:r>
            <a:endParaRPr sz="1800">
              <a:solidFill>
                <a:srgbClr val="172B4D"/>
              </a:solidFill>
              <a:highlight>
                <a:schemeClr val="lt1"/>
              </a:highlight>
              <a:latin typeface="Proxima Nova"/>
              <a:ea typeface="Proxima Nova"/>
              <a:cs typeface="Proxima Nova"/>
              <a:sym typeface="Proxima Nova"/>
            </a:endParaRPr>
          </a:p>
          <a:p>
            <a:pPr indent="-342900" lvl="0" marL="457200" rtl="0" algn="l">
              <a:lnSpc>
                <a:spcPct val="115000"/>
              </a:lnSpc>
              <a:spcBef>
                <a:spcPts val="0"/>
              </a:spcBef>
              <a:spcAft>
                <a:spcPts val="0"/>
              </a:spcAft>
              <a:buClr>
                <a:srgbClr val="172B4D"/>
              </a:buClr>
              <a:buSzPts val="1800"/>
              <a:buFont typeface="Proxima Nova"/>
              <a:buChar char="●"/>
            </a:pPr>
            <a:r>
              <a:rPr lang="en" sz="1800">
                <a:solidFill>
                  <a:srgbClr val="172B4D"/>
                </a:solidFill>
                <a:highlight>
                  <a:schemeClr val="lt1"/>
                </a:highlight>
                <a:latin typeface="Proxima Nova"/>
                <a:ea typeface="Proxima Nova"/>
                <a:cs typeface="Proxima Nova"/>
                <a:sym typeface="Proxima Nova"/>
              </a:rPr>
              <a:t>section</a:t>
            </a:r>
            <a:endParaRPr sz="1800">
              <a:solidFill>
                <a:srgbClr val="172B4D"/>
              </a:solidFill>
              <a:highlight>
                <a:srgbClr val="FFFFFF"/>
              </a:highlight>
              <a:latin typeface="Proxima Nova"/>
              <a:ea typeface="Proxima Nova"/>
              <a:cs typeface="Proxima Nova"/>
              <a:sym typeface="Proxima Nova"/>
            </a:endParaRPr>
          </a:p>
        </p:txBody>
      </p:sp>
      <p:sp>
        <p:nvSpPr>
          <p:cNvPr id="133" name="Google Shape;133;p29"/>
          <p:cNvSpPr txBox="1"/>
          <p:nvPr/>
        </p:nvSpPr>
        <p:spPr>
          <a:xfrm>
            <a:off x="4482150" y="3730100"/>
            <a:ext cx="35763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Caveat"/>
                <a:ea typeface="Caveat"/>
                <a:cs typeface="Caveat"/>
                <a:sym typeface="Caveat"/>
              </a:rPr>
              <a:t>Did you know that the &lt;article&gt; tag represents a stand-alone document within a page? Content in here would </a:t>
            </a:r>
            <a:r>
              <a:rPr b="1" lang="en" sz="1800">
                <a:latin typeface="Caveat"/>
                <a:ea typeface="Caveat"/>
                <a:cs typeface="Caveat"/>
                <a:sym typeface="Caveat"/>
              </a:rPr>
              <a:t>similar</a:t>
            </a:r>
            <a:r>
              <a:rPr b="1" lang="en" sz="1800">
                <a:latin typeface="Caveat"/>
                <a:ea typeface="Caveat"/>
                <a:cs typeface="Caveat"/>
                <a:sym typeface="Caveat"/>
              </a:rPr>
              <a:t> to a </a:t>
            </a:r>
            <a:r>
              <a:rPr b="1" lang="en" sz="1800">
                <a:latin typeface="Caveat"/>
                <a:ea typeface="Caveat"/>
                <a:cs typeface="Caveat"/>
                <a:sym typeface="Caveat"/>
              </a:rPr>
              <a:t>newspaper</a:t>
            </a:r>
            <a:r>
              <a:rPr b="1" lang="en" sz="1800">
                <a:latin typeface="Caveat"/>
                <a:ea typeface="Caveat"/>
                <a:cs typeface="Caveat"/>
                <a:sym typeface="Caveat"/>
              </a:rPr>
              <a:t> article or blog.</a:t>
            </a:r>
            <a:endParaRPr b="1" sz="1800">
              <a:latin typeface="Caveat"/>
              <a:ea typeface="Caveat"/>
              <a:cs typeface="Caveat"/>
              <a:sym typeface="Cave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30"/>
          <p:cNvSpPr txBox="1"/>
          <p:nvPr/>
        </p:nvSpPr>
        <p:spPr>
          <a:xfrm>
            <a:off x="1119475" y="151800"/>
            <a:ext cx="70395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CSS STRUCTURE</a:t>
            </a:r>
            <a:endParaRPr sz="4800">
              <a:solidFill>
                <a:srgbClr val="434343"/>
              </a:solidFill>
              <a:latin typeface="Proxima Nova"/>
              <a:ea typeface="Proxima Nova"/>
              <a:cs typeface="Proxima Nova"/>
              <a:sym typeface="Proxima Nova"/>
            </a:endParaRPr>
          </a:p>
        </p:txBody>
      </p:sp>
      <p:pic>
        <p:nvPicPr>
          <p:cNvPr descr="tagline.png" id="139" name="Google Shape;139;p30"/>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140" name="Google Shape;140;p30"/>
          <p:cNvPicPr preferRelativeResize="0"/>
          <p:nvPr/>
        </p:nvPicPr>
        <p:blipFill rotWithShape="1">
          <a:blip r:embed="rId4">
            <a:alphaModFix/>
          </a:blip>
          <a:srcRect b="6854" l="0" r="61544" t="4587"/>
          <a:stretch/>
        </p:blipFill>
        <p:spPr>
          <a:xfrm>
            <a:off x="1730625" y="1683850"/>
            <a:ext cx="5817199" cy="2285200"/>
          </a:xfrm>
          <a:prstGeom prst="rect">
            <a:avLst/>
          </a:prstGeom>
          <a:noFill/>
          <a:ln>
            <a:noFill/>
          </a:ln>
        </p:spPr>
      </p:pic>
      <p:sp>
        <p:nvSpPr>
          <p:cNvPr id="141" name="Google Shape;141;p30"/>
          <p:cNvSpPr/>
          <p:nvPr/>
        </p:nvSpPr>
        <p:spPr>
          <a:xfrm>
            <a:off x="2638950" y="2101275"/>
            <a:ext cx="389100" cy="346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0"/>
          <p:cNvSpPr txBox="1"/>
          <p:nvPr/>
        </p:nvSpPr>
        <p:spPr>
          <a:xfrm>
            <a:off x="1917325" y="1482300"/>
            <a:ext cx="40752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0000"/>
                </a:solidFill>
                <a:latin typeface="Proxima Nova"/>
                <a:ea typeface="Proxima Nova"/>
                <a:cs typeface="Proxima Nova"/>
                <a:sym typeface="Proxima Nova"/>
              </a:rPr>
              <a:t>Selector</a:t>
            </a:r>
            <a:endParaRPr b="1" sz="2400">
              <a:solidFill>
                <a:srgbClr val="FF0000"/>
              </a:solidFill>
              <a:latin typeface="Proxima Nova"/>
              <a:ea typeface="Proxima Nova"/>
              <a:cs typeface="Proxima Nova"/>
              <a:sym typeface="Proxima Nova"/>
            </a:endParaRPr>
          </a:p>
        </p:txBody>
      </p:sp>
      <p:sp>
        <p:nvSpPr>
          <p:cNvPr id="143" name="Google Shape;143;p30"/>
          <p:cNvSpPr/>
          <p:nvPr/>
        </p:nvSpPr>
        <p:spPr>
          <a:xfrm>
            <a:off x="3056375" y="2497450"/>
            <a:ext cx="4252200" cy="7713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0"/>
          <p:cNvSpPr txBox="1"/>
          <p:nvPr/>
        </p:nvSpPr>
        <p:spPr>
          <a:xfrm>
            <a:off x="3636550" y="1848375"/>
            <a:ext cx="40752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0000"/>
                </a:solidFill>
                <a:latin typeface="Proxima Nova"/>
                <a:ea typeface="Proxima Nova"/>
                <a:cs typeface="Proxima Nova"/>
                <a:sym typeface="Proxima Nova"/>
              </a:rPr>
              <a:t>Rules</a:t>
            </a:r>
            <a:endParaRPr b="1" sz="2400">
              <a:solidFill>
                <a:srgbClr val="FF0000"/>
              </a:solidFill>
              <a:latin typeface="Proxima Nova"/>
              <a:ea typeface="Proxima Nova"/>
              <a:cs typeface="Proxima Nova"/>
              <a:sym typeface="Proxima Nova"/>
            </a:endParaRPr>
          </a:p>
        </p:txBody>
      </p:sp>
      <p:sp>
        <p:nvSpPr>
          <p:cNvPr id="145" name="Google Shape;145;p30"/>
          <p:cNvSpPr txBox="1"/>
          <p:nvPr/>
        </p:nvSpPr>
        <p:spPr>
          <a:xfrm>
            <a:off x="4724625" y="3888625"/>
            <a:ext cx="3526800" cy="124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300">
                <a:latin typeface="Caveat"/>
                <a:ea typeface="Caveat"/>
                <a:cs typeface="Caveat"/>
                <a:sym typeface="Caveat"/>
              </a:rPr>
              <a:t>Did you know that there is a css property to make the text appear bold? It is called font-weight.</a:t>
            </a:r>
            <a:endParaRPr b="1" sz="2300">
              <a:latin typeface="Caveat"/>
              <a:ea typeface="Caveat"/>
              <a:cs typeface="Caveat"/>
              <a:sym typeface="Cave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1"/>
          <p:cNvSpPr txBox="1"/>
          <p:nvPr/>
        </p:nvSpPr>
        <p:spPr>
          <a:xfrm>
            <a:off x="1119475" y="144750"/>
            <a:ext cx="7039500" cy="105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HTML / CSS QUIZ</a:t>
            </a:r>
            <a:endParaRPr sz="4800">
              <a:solidFill>
                <a:srgbClr val="434343"/>
              </a:solidFill>
              <a:latin typeface="Proxima Nova"/>
              <a:ea typeface="Proxima Nova"/>
              <a:cs typeface="Proxima Nova"/>
              <a:sym typeface="Proxima Nova"/>
            </a:endParaRPr>
          </a:p>
        </p:txBody>
      </p:sp>
      <p:pic>
        <p:nvPicPr>
          <p:cNvPr descr="tagline.png" id="151" name="Google Shape;151;p31"/>
          <p:cNvPicPr preferRelativeResize="0"/>
          <p:nvPr/>
        </p:nvPicPr>
        <p:blipFill>
          <a:blip r:embed="rId3">
            <a:alphaModFix/>
          </a:blip>
          <a:stretch>
            <a:fillRect/>
          </a:stretch>
        </p:blipFill>
        <p:spPr>
          <a:xfrm>
            <a:off x="205500" y="4768850"/>
            <a:ext cx="2657676" cy="234175"/>
          </a:xfrm>
          <a:prstGeom prst="rect">
            <a:avLst/>
          </a:prstGeom>
          <a:noFill/>
          <a:ln>
            <a:noFill/>
          </a:ln>
        </p:spPr>
      </p:pic>
      <p:pic>
        <p:nvPicPr>
          <p:cNvPr id="152" name="Google Shape;152;p31"/>
          <p:cNvPicPr preferRelativeResize="0"/>
          <p:nvPr/>
        </p:nvPicPr>
        <p:blipFill>
          <a:blip r:embed="rId4">
            <a:alphaModFix/>
          </a:blip>
          <a:stretch>
            <a:fillRect/>
          </a:stretch>
        </p:blipFill>
        <p:spPr>
          <a:xfrm>
            <a:off x="3015576" y="1348650"/>
            <a:ext cx="4856600" cy="3642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32"/>
          <p:cNvSpPr txBox="1"/>
          <p:nvPr/>
        </p:nvSpPr>
        <p:spPr>
          <a:xfrm>
            <a:off x="0" y="69800"/>
            <a:ext cx="9144000" cy="18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DON’T FORGET</a:t>
            </a:r>
            <a:endParaRPr sz="4800">
              <a:solidFill>
                <a:srgbClr val="434343"/>
              </a:solidFill>
              <a:latin typeface="Proxima Nova"/>
              <a:ea typeface="Proxima Nova"/>
              <a:cs typeface="Proxima Nova"/>
              <a:sym typeface="Proxima Nova"/>
            </a:endParaRPr>
          </a:p>
        </p:txBody>
      </p:sp>
      <p:pic>
        <p:nvPicPr>
          <p:cNvPr descr="tagline.png" id="158" name="Google Shape;158;p32"/>
          <p:cNvPicPr preferRelativeResize="0"/>
          <p:nvPr/>
        </p:nvPicPr>
        <p:blipFill>
          <a:blip r:embed="rId3">
            <a:alphaModFix/>
          </a:blip>
          <a:stretch>
            <a:fillRect/>
          </a:stretch>
        </p:blipFill>
        <p:spPr>
          <a:xfrm>
            <a:off x="205500" y="4768850"/>
            <a:ext cx="2657676" cy="234175"/>
          </a:xfrm>
          <a:prstGeom prst="rect">
            <a:avLst/>
          </a:prstGeom>
          <a:noFill/>
          <a:ln>
            <a:noFill/>
          </a:ln>
        </p:spPr>
      </p:pic>
      <p:sp>
        <p:nvSpPr>
          <p:cNvPr id="159" name="Google Shape;159;p32"/>
          <p:cNvSpPr txBox="1"/>
          <p:nvPr/>
        </p:nvSpPr>
        <p:spPr>
          <a:xfrm>
            <a:off x="0" y="3115250"/>
            <a:ext cx="9144000" cy="1806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Proxima Nova"/>
                <a:ea typeface="Proxima Nova"/>
                <a:cs typeface="Proxima Nova"/>
                <a:sym typeface="Proxima Nova"/>
              </a:rPr>
              <a:t>TO RECORD</a:t>
            </a:r>
            <a:endParaRPr sz="4800">
              <a:solidFill>
                <a:srgbClr val="434343"/>
              </a:solidFill>
              <a:latin typeface="Proxima Nova"/>
              <a:ea typeface="Proxima Nova"/>
              <a:cs typeface="Proxima Nova"/>
              <a:sym typeface="Proxima Nova"/>
            </a:endParaRPr>
          </a:p>
        </p:txBody>
      </p:sp>
      <p:pic>
        <p:nvPicPr>
          <p:cNvPr id="160" name="Google Shape;160;p32"/>
          <p:cNvPicPr preferRelativeResize="0"/>
          <p:nvPr/>
        </p:nvPicPr>
        <p:blipFill>
          <a:blip r:embed="rId4">
            <a:alphaModFix/>
          </a:blip>
          <a:stretch>
            <a:fillRect/>
          </a:stretch>
        </p:blipFill>
        <p:spPr>
          <a:xfrm>
            <a:off x="2910250" y="957050"/>
            <a:ext cx="3028950" cy="30289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4" name="Shape 164"/>
        <p:cNvGrpSpPr/>
        <p:nvPr/>
      </p:nvGrpSpPr>
      <p:grpSpPr>
        <a:xfrm>
          <a:off x="0" y="0"/>
          <a:ext cx="0" cy="0"/>
          <a:chOff x="0" y="0"/>
          <a:chExt cx="0" cy="0"/>
        </a:xfrm>
      </p:grpSpPr>
      <p:sp>
        <p:nvSpPr>
          <p:cNvPr id="165" name="Google Shape;165;p33"/>
          <p:cNvSpPr txBox="1"/>
          <p:nvPr/>
        </p:nvSpPr>
        <p:spPr>
          <a:xfrm>
            <a:off x="5087150" y="334379"/>
            <a:ext cx="3892200" cy="78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rgbClr val="434343"/>
                </a:solidFill>
                <a:latin typeface="Proxima Nova"/>
                <a:ea typeface="Proxima Nova"/>
                <a:cs typeface="Proxima Nova"/>
                <a:sym typeface="Proxima Nova"/>
              </a:rPr>
              <a:t>AGENDA</a:t>
            </a:r>
            <a:endParaRPr sz="3600">
              <a:solidFill>
                <a:srgbClr val="434343"/>
              </a:solidFill>
              <a:latin typeface="Proxima Nova"/>
              <a:ea typeface="Proxima Nova"/>
              <a:cs typeface="Proxima Nova"/>
              <a:sym typeface="Proxima Nova"/>
            </a:endParaRPr>
          </a:p>
        </p:txBody>
      </p:sp>
      <p:sp>
        <p:nvSpPr>
          <p:cNvPr id="166" name="Google Shape;166;p33"/>
          <p:cNvSpPr txBox="1"/>
          <p:nvPr/>
        </p:nvSpPr>
        <p:spPr>
          <a:xfrm>
            <a:off x="5138300" y="1069075"/>
            <a:ext cx="3892200" cy="2914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434343"/>
              </a:buClr>
              <a:buSzPts val="1800"/>
              <a:buFont typeface="Proxima Nova"/>
              <a:buChar char="●"/>
            </a:pPr>
            <a:r>
              <a:rPr lang="en" sz="1800">
                <a:solidFill>
                  <a:srgbClr val="434343"/>
                </a:solidFill>
                <a:highlight>
                  <a:schemeClr val="lt1"/>
                </a:highlight>
                <a:latin typeface="Proxima Nova"/>
                <a:ea typeface="Proxima Nova"/>
                <a:cs typeface="Proxima Nova"/>
                <a:sym typeface="Proxima Nova"/>
              </a:rPr>
              <a:t>HTML Document Hierarchy</a:t>
            </a:r>
            <a:endParaRPr sz="1800">
              <a:solidFill>
                <a:srgbClr val="434343"/>
              </a:solidFill>
              <a:highlight>
                <a:schemeClr val="lt1"/>
              </a:highlight>
              <a:latin typeface="Proxima Nova"/>
              <a:ea typeface="Proxima Nova"/>
              <a:cs typeface="Proxima Nova"/>
              <a:sym typeface="Proxima Nova"/>
            </a:endParaRPr>
          </a:p>
          <a:p>
            <a:pPr indent="-342900" lvl="0" marL="457200" rtl="0" algn="l">
              <a:spcBef>
                <a:spcPts val="1000"/>
              </a:spcBef>
              <a:spcAft>
                <a:spcPts val="0"/>
              </a:spcAft>
              <a:buClr>
                <a:srgbClr val="434343"/>
              </a:buClr>
              <a:buSzPts val="1800"/>
              <a:buFont typeface="Proxima Nova"/>
              <a:buChar char="●"/>
            </a:pPr>
            <a:r>
              <a:rPr lang="en" sz="1800">
                <a:solidFill>
                  <a:srgbClr val="434343"/>
                </a:solidFill>
                <a:highlight>
                  <a:schemeClr val="lt1"/>
                </a:highlight>
                <a:latin typeface="Proxima Nova"/>
                <a:ea typeface="Proxima Nova"/>
                <a:cs typeface="Proxima Nova"/>
                <a:sym typeface="Proxima Nova"/>
              </a:rPr>
              <a:t>The Box Model</a:t>
            </a:r>
            <a:endParaRPr sz="1800">
              <a:solidFill>
                <a:srgbClr val="434343"/>
              </a:solidFill>
              <a:highlight>
                <a:schemeClr val="lt1"/>
              </a:highlight>
              <a:latin typeface="Proxima Nova"/>
              <a:ea typeface="Proxima Nova"/>
              <a:cs typeface="Proxima Nova"/>
              <a:sym typeface="Proxima Nova"/>
            </a:endParaRPr>
          </a:p>
          <a:p>
            <a:pPr indent="-342900" lvl="0" marL="457200" rtl="0" algn="l">
              <a:spcBef>
                <a:spcPts val="1000"/>
              </a:spcBef>
              <a:spcAft>
                <a:spcPts val="0"/>
              </a:spcAft>
              <a:buClr>
                <a:srgbClr val="434343"/>
              </a:buClr>
              <a:buSzPts val="1800"/>
              <a:buFont typeface="Proxima Nova"/>
              <a:buChar char="●"/>
            </a:pPr>
            <a:r>
              <a:rPr lang="en" sz="1800">
                <a:solidFill>
                  <a:srgbClr val="434343"/>
                </a:solidFill>
                <a:highlight>
                  <a:schemeClr val="lt1"/>
                </a:highlight>
                <a:latin typeface="Proxima Nova"/>
                <a:ea typeface="Proxima Nova"/>
                <a:cs typeface="Proxima Nova"/>
                <a:sym typeface="Proxima Nova"/>
              </a:rPr>
              <a:t>Display</a:t>
            </a:r>
            <a:endParaRPr sz="1800">
              <a:solidFill>
                <a:srgbClr val="434343"/>
              </a:solidFill>
              <a:highlight>
                <a:schemeClr val="lt1"/>
              </a:highlight>
              <a:latin typeface="Proxima Nova"/>
              <a:ea typeface="Proxima Nova"/>
              <a:cs typeface="Proxima Nova"/>
              <a:sym typeface="Proxima Nova"/>
            </a:endParaRPr>
          </a:p>
          <a:p>
            <a:pPr indent="-342900" lvl="0" marL="457200" rtl="0" algn="l">
              <a:spcBef>
                <a:spcPts val="1000"/>
              </a:spcBef>
              <a:spcAft>
                <a:spcPts val="0"/>
              </a:spcAft>
              <a:buClr>
                <a:srgbClr val="434343"/>
              </a:buClr>
              <a:buSzPts val="1800"/>
              <a:buFont typeface="Proxima Nova"/>
              <a:buChar char="●"/>
            </a:pPr>
            <a:r>
              <a:rPr lang="en" sz="1800">
                <a:solidFill>
                  <a:srgbClr val="434343"/>
                </a:solidFill>
                <a:highlight>
                  <a:schemeClr val="lt1"/>
                </a:highlight>
                <a:latin typeface="Proxima Nova"/>
                <a:ea typeface="Proxima Nova"/>
                <a:cs typeface="Proxima Nova"/>
                <a:sym typeface="Proxima Nova"/>
              </a:rPr>
              <a:t>Position</a:t>
            </a:r>
            <a:endParaRPr sz="1800">
              <a:solidFill>
                <a:srgbClr val="434343"/>
              </a:solidFill>
              <a:highlight>
                <a:schemeClr val="lt1"/>
              </a:highlight>
              <a:latin typeface="Proxima Nova"/>
              <a:ea typeface="Proxima Nova"/>
              <a:cs typeface="Proxima Nova"/>
              <a:sym typeface="Proxima Nova"/>
            </a:endParaRPr>
          </a:p>
          <a:p>
            <a:pPr indent="-342900" lvl="0" marL="457200" rtl="0" algn="l">
              <a:spcBef>
                <a:spcPts val="1000"/>
              </a:spcBef>
              <a:spcAft>
                <a:spcPts val="0"/>
              </a:spcAft>
              <a:buClr>
                <a:srgbClr val="434343"/>
              </a:buClr>
              <a:buSzPts val="1800"/>
              <a:buFont typeface="Proxima Nova"/>
              <a:buChar char="●"/>
            </a:pPr>
            <a:r>
              <a:rPr lang="en" sz="1800">
                <a:solidFill>
                  <a:srgbClr val="434343"/>
                </a:solidFill>
                <a:highlight>
                  <a:schemeClr val="lt1"/>
                </a:highlight>
                <a:latin typeface="Proxima Nova"/>
                <a:ea typeface="Proxima Nova"/>
                <a:cs typeface="Proxima Nova"/>
                <a:sym typeface="Proxima Nova"/>
              </a:rPr>
              <a:t>Float</a:t>
            </a:r>
            <a:endParaRPr sz="1800">
              <a:solidFill>
                <a:srgbClr val="434343"/>
              </a:solidFill>
              <a:highlight>
                <a:schemeClr val="lt1"/>
              </a:highlight>
              <a:latin typeface="Proxima Nova"/>
              <a:ea typeface="Proxima Nova"/>
              <a:cs typeface="Proxima Nova"/>
              <a:sym typeface="Proxima Nova"/>
            </a:endParaRPr>
          </a:p>
          <a:p>
            <a:pPr indent="-342900" lvl="0" marL="457200" rtl="0" algn="l">
              <a:spcBef>
                <a:spcPts val="1000"/>
              </a:spcBef>
              <a:spcAft>
                <a:spcPts val="0"/>
              </a:spcAft>
              <a:buClr>
                <a:srgbClr val="434343"/>
              </a:buClr>
              <a:buSzPts val="1800"/>
              <a:buFont typeface="Proxima Nova"/>
              <a:buChar char="●"/>
            </a:pPr>
            <a:r>
              <a:rPr lang="en" sz="1800">
                <a:solidFill>
                  <a:srgbClr val="434343"/>
                </a:solidFill>
                <a:highlight>
                  <a:schemeClr val="lt1"/>
                </a:highlight>
                <a:latin typeface="Proxima Nova"/>
                <a:ea typeface="Proxima Nova"/>
                <a:cs typeface="Proxima Nova"/>
                <a:sym typeface="Proxima Nova"/>
              </a:rPr>
              <a:t>Measurement</a:t>
            </a:r>
            <a:endParaRPr sz="1800">
              <a:solidFill>
                <a:srgbClr val="434343"/>
              </a:solidFill>
              <a:highlight>
                <a:schemeClr val="lt1"/>
              </a:highlight>
              <a:latin typeface="Proxima Nova"/>
              <a:ea typeface="Proxima Nova"/>
              <a:cs typeface="Proxima Nova"/>
              <a:sym typeface="Proxima Nova"/>
            </a:endParaRPr>
          </a:p>
          <a:p>
            <a:pPr indent="-342900" lvl="0" marL="457200" rtl="0" algn="l">
              <a:spcBef>
                <a:spcPts val="1000"/>
              </a:spcBef>
              <a:spcAft>
                <a:spcPts val="1000"/>
              </a:spcAft>
              <a:buClr>
                <a:srgbClr val="434343"/>
              </a:buClr>
              <a:buSzPts val="1800"/>
              <a:buFont typeface="Proxima Nova"/>
              <a:buChar char="●"/>
            </a:pPr>
            <a:r>
              <a:rPr lang="en" sz="1800">
                <a:solidFill>
                  <a:srgbClr val="434343"/>
                </a:solidFill>
                <a:highlight>
                  <a:schemeClr val="lt1"/>
                </a:highlight>
                <a:latin typeface="Proxima Nova"/>
                <a:ea typeface="Proxima Nova"/>
                <a:cs typeface="Proxima Nova"/>
                <a:sym typeface="Proxima Nova"/>
              </a:rPr>
              <a:t>Advanced CSS Selectors</a:t>
            </a:r>
            <a:endParaRPr sz="1800">
              <a:solidFill>
                <a:srgbClr val="434343"/>
              </a:solidFill>
              <a:highlight>
                <a:schemeClr val="lt1"/>
              </a:highlight>
              <a:latin typeface="Proxima Nova"/>
              <a:ea typeface="Proxima Nova"/>
              <a:cs typeface="Proxima Nova"/>
              <a:sym typeface="Proxima Nova"/>
            </a:endParaRPr>
          </a:p>
        </p:txBody>
      </p:sp>
      <p:pic>
        <p:nvPicPr>
          <p:cNvPr id="167" name="Google Shape;167;p33"/>
          <p:cNvPicPr preferRelativeResize="0"/>
          <p:nvPr/>
        </p:nvPicPr>
        <p:blipFill>
          <a:blip r:embed="rId4">
            <a:alphaModFix/>
          </a:blip>
          <a:stretch>
            <a:fillRect/>
          </a:stretch>
        </p:blipFill>
        <p:spPr>
          <a:xfrm>
            <a:off x="753975" y="478275"/>
            <a:ext cx="3711825" cy="4186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